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382" r:id="rId2"/>
    <p:sldId id="385" r:id="rId3"/>
    <p:sldId id="407" r:id="rId4"/>
    <p:sldId id="408" r:id="rId5"/>
    <p:sldId id="409" r:id="rId6"/>
    <p:sldId id="410" r:id="rId7"/>
    <p:sldId id="411" r:id="rId8"/>
    <p:sldId id="412" r:id="rId9"/>
    <p:sldId id="413" r:id="rId10"/>
    <p:sldId id="414" r:id="rId11"/>
    <p:sldId id="415" r:id="rId12"/>
    <p:sldId id="380" r:id="rId13"/>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60BDBB-E8CA-6444-A441-3AF0F0CFC78E}">
          <p14:sldIdLst>
            <p14:sldId id="382"/>
            <p14:sldId id="385"/>
            <p14:sldId id="407"/>
            <p14:sldId id="408"/>
            <p14:sldId id="409"/>
            <p14:sldId id="410"/>
            <p14:sldId id="411"/>
            <p14:sldId id="412"/>
            <p14:sldId id="413"/>
            <p14:sldId id="414"/>
            <p14:sldId id="415"/>
            <p14:sldId id="3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BI" initials="C" lastIdx="3" clrIdx="0">
    <p:extLst>
      <p:ext uri="{19B8F6BF-5375-455C-9EA6-DF929625EA0E}">
        <p15:presenceInfo xmlns:p15="http://schemas.microsoft.com/office/powerpoint/2012/main" userId="COB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3" autoAdjust="0"/>
    <p:restoredTop sz="81329" autoAdjust="0"/>
  </p:normalViewPr>
  <p:slideViewPr>
    <p:cSldViewPr snapToGrid="0" snapToObjects="1">
      <p:cViewPr varScale="1">
        <p:scale>
          <a:sx n="60" d="100"/>
          <a:sy n="60" d="100"/>
        </p:scale>
        <p:origin x="1128"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923B43-5B7E-43AD-8E67-01304897B49B}" type="datetimeFigureOut">
              <a:rPr lang="es-MX" smtClean="0"/>
              <a:pPr/>
              <a:t>09/10/2016</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8E2C3D-F77E-4C0C-A74F-8C9FF394C620}" type="slidenum">
              <a:rPr lang="es-MX" smtClean="0"/>
              <a:pPr/>
              <a:t>‹Nº›</a:t>
            </a:fld>
            <a:endParaRPr lang="es-MX"/>
          </a:p>
        </p:txBody>
      </p:sp>
    </p:spTree>
    <p:extLst>
      <p:ext uri="{BB962C8B-B14F-4D97-AF65-F5344CB8AC3E}">
        <p14:creationId xmlns:p14="http://schemas.microsoft.com/office/powerpoint/2010/main" val="199797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Buenos días/buenas tardes</a:t>
            </a:r>
          </a:p>
          <a:p>
            <a:r>
              <a:rPr lang="es-MX" dirty="0" smtClean="0"/>
              <a:t>Mi nombre es _______</a:t>
            </a:r>
            <a:r>
              <a:rPr lang="es-MX" baseline="0" dirty="0" smtClean="0"/>
              <a:t> </a:t>
            </a:r>
            <a:r>
              <a:rPr lang="es-MX" dirty="0" smtClean="0"/>
              <a:t>_______. Trabajo en Comunidad y Biodiversidad, A.C. una</a:t>
            </a:r>
            <a:r>
              <a:rPr lang="es-MX" baseline="0" dirty="0" smtClean="0"/>
              <a:t> Organización de la sociedad civil que promueve el establecimiento de pesquerías sustentables y la conservación marina a través de la participación efectiva de los actores y del uso de la información científica y del conocimiento tradicional.</a:t>
            </a:r>
          </a:p>
          <a:p>
            <a:endParaRPr lang="es-MX" baseline="0" dirty="0" smtClean="0"/>
          </a:p>
          <a:p>
            <a:r>
              <a:rPr lang="es-MX" baseline="0" dirty="0" smtClean="0"/>
              <a:t>El trabajo que a continuación les presentaré es ____________________________________________.</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1</a:t>
            </a:fld>
            <a:endParaRPr lang="es-MX"/>
          </a:p>
        </p:txBody>
      </p:sp>
    </p:spTree>
    <p:extLst>
      <p:ext uri="{BB962C8B-B14F-4D97-AF65-F5344CB8AC3E}">
        <p14:creationId xmlns:p14="http://schemas.microsoft.com/office/powerpoint/2010/main" val="51778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Los ecosistemas marinos están siendo afectados por un conjunto de factores de estrés, que combinados los degradan aún más, así como a muchos de los servicios </a:t>
            </a:r>
            <a:r>
              <a:rPr lang="es-MX" sz="1200" kern="1200" dirty="0" err="1" smtClean="0">
                <a:solidFill>
                  <a:schemeClr val="tx1"/>
                </a:solidFill>
                <a:effectLst/>
                <a:latin typeface="+mn-lt"/>
                <a:ea typeface="+mn-ea"/>
                <a:cs typeface="+mn-cs"/>
              </a:rPr>
              <a:t>ecosistémicos</a:t>
            </a:r>
            <a:r>
              <a:rPr lang="es-MX" sz="1200" kern="1200" dirty="0" smtClean="0">
                <a:solidFill>
                  <a:schemeClr val="tx1"/>
                </a:solidFill>
                <a:effectLst/>
                <a:latin typeface="+mn-lt"/>
                <a:ea typeface="+mn-ea"/>
                <a:cs typeface="+mn-cs"/>
              </a:rPr>
              <a:t> que proporcionan (</a:t>
            </a:r>
            <a:r>
              <a:rPr lang="es-MX" sz="1200" kern="1200" dirty="0" err="1" smtClean="0">
                <a:solidFill>
                  <a:schemeClr val="tx1"/>
                </a:solidFill>
                <a:effectLst/>
                <a:latin typeface="+mn-lt"/>
                <a:ea typeface="+mn-ea"/>
                <a:cs typeface="+mn-cs"/>
              </a:rPr>
              <a:t>Worm</a:t>
            </a:r>
            <a:r>
              <a:rPr lang="es-MX" sz="1200" kern="1200" dirty="0" smtClean="0">
                <a:solidFill>
                  <a:schemeClr val="tx1"/>
                </a:solidFill>
                <a:effectLst/>
                <a:latin typeface="+mn-lt"/>
                <a:ea typeface="+mn-ea"/>
                <a:cs typeface="+mn-cs"/>
              </a:rPr>
              <a:t> et al. 2006).</a:t>
            </a:r>
          </a:p>
          <a:p>
            <a:endParaRPr lang="es-MX"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A nivel mundial, las áreas marinas protegidas han sido propuestas y reconocidas como un instrumento efectivo para el manejo pesquero, conservación de la biodiversidad y para mantener/aumentar la salud y resiliencia de los ecosistemas ante el cambio climático (CC) (Green et al. 2013).</a:t>
            </a:r>
          </a:p>
          <a:p>
            <a:endParaRPr lang="es-MX" sz="1200" kern="1200" dirty="0" smtClean="0">
              <a:solidFill>
                <a:schemeClr val="tx1"/>
              </a:solidFill>
              <a:effectLst/>
              <a:latin typeface="+mn-lt"/>
              <a:ea typeface="+mn-ea"/>
              <a:cs typeface="+mn-cs"/>
            </a:endParaRPr>
          </a:p>
          <a:p>
            <a:r>
              <a:rPr lang="es-MX" sz="1200" kern="1200" dirty="0" smtClean="0">
                <a:solidFill>
                  <a:schemeClr val="tx1"/>
                </a:solidFill>
                <a:effectLst/>
                <a:latin typeface="+mn-lt"/>
                <a:ea typeface="+mn-ea"/>
                <a:cs typeface="+mn-cs"/>
              </a:rPr>
              <a:t>En México, Comunidad y Biodiversidad, A.C. (COBI) desde su creación en el año 1999, ha promovido el diseño y establecimiento de zonas de recuperación marina, reservas marinas completamente protegidas o zonas de no pesca (zonas de refugio pesquero, zonas núcleo dentro de áreas naturales protegidas y reservas marinas voluntarias) basado en los intereses del sector productivo y otros actores (agencias de gobierno relacionadas con la pesca y conservación, científicos, sociedad civil) con actividad y/o jurisdicción en diferentes áreas geográficas del país.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2</a:t>
            </a:fld>
            <a:endParaRPr lang="es-MX"/>
          </a:p>
        </p:txBody>
      </p:sp>
    </p:spTree>
    <p:extLst>
      <p:ext uri="{BB962C8B-B14F-4D97-AF65-F5344CB8AC3E}">
        <p14:creationId xmlns:p14="http://schemas.microsoft.com/office/powerpoint/2010/main" val="413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la información técnica que acompaña a la solicitud de la creación de la red de zonas de refugio a que se refiere este Acuerdo, especifica dentro de los objetivos del establecimiento de cada una de las zonas de refugio, la protección o recuperación de especies de escama, elasmobranquios, crustáceos y moluscos, de importancia comercial, en etapas juveniles y de reproducción, para mejorar en el largo plazo las capturas alrededor de dichas zonas.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4</a:t>
            </a:fld>
            <a:endParaRPr lang="es-MX"/>
          </a:p>
        </p:txBody>
      </p:sp>
    </p:spTree>
    <p:extLst>
      <p:ext uri="{BB962C8B-B14F-4D97-AF65-F5344CB8AC3E}">
        <p14:creationId xmlns:p14="http://schemas.microsoft.com/office/powerpoint/2010/main" val="402233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establecimiento de una red de Zonas de Refugio en la zona de amortiguamiento de la Reserva de la Biosfera Sian </a:t>
            </a:r>
            <a:r>
              <a:rPr lang="es-MX" sz="1200" b="0" i="0" u="none" strike="noStrike" kern="1200" baseline="0" dirty="0" err="1" smtClean="0">
                <a:solidFill>
                  <a:schemeClr val="tx1"/>
                </a:solidFill>
                <a:latin typeface="+mn-lt"/>
                <a:ea typeface="+mn-ea"/>
                <a:cs typeface="+mn-cs"/>
              </a:rPr>
              <a:t>Ka´an</a:t>
            </a:r>
            <a:r>
              <a:rPr lang="es-MX" sz="1200" b="0" i="0" u="none" strike="noStrike" kern="1200" baseline="0" dirty="0" smtClean="0">
                <a:solidFill>
                  <a:schemeClr val="tx1"/>
                </a:solidFill>
                <a:latin typeface="+mn-lt"/>
                <a:ea typeface="+mn-ea"/>
                <a:cs typeface="+mn-cs"/>
              </a:rPr>
              <a:t> es una medida complementaria que contribuye a la conservación y aprovechamiento sustentable de las especies de interés comercial dentro de la Reserva, ya que constituye una nueva delimitación de polígonos específicos para la conservación de reservas biológicas pesqueras, en donde se han registrado procesos de reproducción, alumbramiento y crianza de varias especies que sustentan pesquerías locales, por lo que la reducción de la mortalidad por pesca en estas importantes zonas y su manejo pesquero diferenciado se reflejará en el crecimiento de biomasa que puede dispersarse hacia </a:t>
            </a:r>
            <a:r>
              <a:rPr lang="pt-BR" sz="1200" b="0" i="0" u="none" strike="noStrike" kern="1200" baseline="0" dirty="0" err="1" smtClean="0">
                <a:solidFill>
                  <a:schemeClr val="tx1"/>
                </a:solidFill>
                <a:latin typeface="+mn-lt"/>
                <a:ea typeface="+mn-ea"/>
                <a:cs typeface="+mn-cs"/>
              </a:rPr>
              <a:t>las</a:t>
            </a:r>
            <a:r>
              <a:rPr lang="pt-BR" sz="1200" b="0" i="0" u="none" strike="noStrike" kern="1200" baseline="0" dirty="0" smtClean="0">
                <a:solidFill>
                  <a:schemeClr val="tx1"/>
                </a:solidFill>
                <a:latin typeface="+mn-lt"/>
                <a:ea typeface="+mn-ea"/>
                <a:cs typeface="+mn-cs"/>
              </a:rPr>
              <a:t> zonas de pesca </a:t>
            </a:r>
            <a:r>
              <a:rPr lang="pt-BR" sz="1200" b="0" i="0" u="none" strike="noStrike" kern="1200" baseline="0" dirty="0" err="1" smtClean="0">
                <a:solidFill>
                  <a:schemeClr val="tx1"/>
                </a:solidFill>
                <a:latin typeface="+mn-lt"/>
                <a:ea typeface="+mn-ea"/>
                <a:cs typeface="+mn-cs"/>
              </a:rPr>
              <a:t>adyacentes</a:t>
            </a:r>
            <a:r>
              <a:rPr lang="pt-BR" sz="1200" b="0" i="0" u="none" strike="noStrike" kern="1200" baseline="0" dirty="0" smtClean="0">
                <a:solidFill>
                  <a:schemeClr val="tx1"/>
                </a:solidFill>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5</a:t>
            </a:fld>
            <a:endParaRPr lang="es-MX"/>
          </a:p>
        </p:txBody>
      </p:sp>
    </p:spTree>
    <p:extLst>
      <p:ext uri="{BB962C8B-B14F-4D97-AF65-F5344CB8AC3E}">
        <p14:creationId xmlns:p14="http://schemas.microsoft.com/office/powerpoint/2010/main" val="208157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establecimiento de una red de Zonas de Refugio en las áreas de Banco Chinchorro y Punta Herrero, representa una medida de manejo complementaria a la conservación y aprovechamiento sustentable de las especies de interés pesquero, ya que constituye una nueva delimitación de polígonos para la conservación de las especies de importancia comercial y deportivo-recreativa, en dichas áreas marinas donde se han registrado procesos de reproducción y crianza de diversas especies que</a:t>
            </a:r>
          </a:p>
          <a:p>
            <a:r>
              <a:rPr lang="es-MX" sz="1200" b="0" i="0" u="none" strike="noStrike" kern="1200" baseline="0" dirty="0" smtClean="0">
                <a:solidFill>
                  <a:schemeClr val="tx1"/>
                </a:solidFill>
                <a:latin typeface="+mn-lt"/>
                <a:ea typeface="+mn-ea"/>
                <a:cs typeface="+mn-cs"/>
              </a:rPr>
              <a:t>sustentan pesquerías locales, por lo que la reducción de la mortalidad por pesca en estas importantes zonas y su manejo pesquero diferenciado se reflejará en el crecimiento de biomasa que puede dispersarse hacia otras zonas de pesca adyacentes.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6</a:t>
            </a:fld>
            <a:endParaRPr lang="es-MX"/>
          </a:p>
        </p:txBody>
      </p:sp>
    </p:spTree>
    <p:extLst>
      <p:ext uri="{BB962C8B-B14F-4D97-AF65-F5344CB8AC3E}">
        <p14:creationId xmlns:p14="http://schemas.microsoft.com/office/powerpoint/2010/main" val="21579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sector productivo dedicado al aprovechamiento de los bancos de Ostión en la zona de </a:t>
            </a:r>
            <a:r>
              <a:rPr lang="es-MX" sz="1200" b="0" i="0" u="none" strike="noStrike" kern="1200" baseline="0" dirty="0" err="1" smtClean="0">
                <a:solidFill>
                  <a:schemeClr val="tx1"/>
                </a:solidFill>
                <a:latin typeface="+mn-lt"/>
                <a:ea typeface="+mn-ea"/>
                <a:cs typeface="+mn-cs"/>
              </a:rPr>
              <a:t>Teacapán</a:t>
            </a:r>
            <a:r>
              <a:rPr lang="es-MX" sz="1200" b="0" i="0" u="none" strike="noStrike" kern="1200" baseline="0" dirty="0" smtClean="0">
                <a:solidFill>
                  <a:schemeClr val="tx1"/>
                </a:solidFill>
                <a:latin typeface="+mn-lt"/>
                <a:ea typeface="+mn-ea"/>
                <a:cs typeface="+mn-cs"/>
              </a:rPr>
              <a:t>, Sinaloa, ha manifestado su interés por el establecimiento de estas zonas de refugio con la finalidad de proteger y recuperar los bancos de ostión del área.</a:t>
            </a:r>
          </a:p>
          <a:p>
            <a:endParaRPr lang="es-MX" sz="1200" b="0" i="0" u="none" strike="noStrike" kern="1200" baseline="0" dirty="0" smtClean="0">
              <a:solidFill>
                <a:schemeClr val="tx1"/>
              </a:solidFill>
              <a:latin typeface="+mn-lt"/>
              <a:ea typeface="+mn-ea"/>
              <a:cs typeface="+mn-cs"/>
            </a:endParaRPr>
          </a:p>
          <a:p>
            <a:r>
              <a:rPr lang="es-MX" sz="1200" b="0" i="0" u="none" strike="noStrike" kern="1200" baseline="0" dirty="0" smtClean="0">
                <a:solidFill>
                  <a:schemeClr val="tx1"/>
                </a:solidFill>
                <a:latin typeface="+mn-lt"/>
                <a:ea typeface="+mn-ea"/>
                <a:cs typeface="+mn-cs"/>
              </a:rPr>
              <a:t>Que es necesario recuperar las superficies de bancos ostrícolas para favorecer el asentamiento de sus poblaciones.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7</a:t>
            </a:fld>
            <a:endParaRPr lang="es-MX"/>
          </a:p>
        </p:txBody>
      </p:sp>
    </p:spTree>
    <p:extLst>
      <p:ext uri="{BB962C8B-B14F-4D97-AF65-F5344CB8AC3E}">
        <p14:creationId xmlns:p14="http://schemas.microsoft.com/office/powerpoint/2010/main" val="309614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establecimiento de la zona de refugio, representa un conjunto de medidas de manejo complementarias para la conservación y al aprovechamiento sustentable de las especies de interés pesquero, así como de aquellas en régimen de protección especial, ya que constituye la delimitación de áreas marinas en donde se registran procesos de reproducción y crianza, por lo que la reducción de la mortalidad por pesca en estas importantes zonas y su manejo pesquero diferenciado, se refleja en el crecimiento de la biomasa de muchas especies marinas y contribuye a la conservación de las tortugas marinas, mediante regulaciones específicas.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8</a:t>
            </a:fld>
            <a:endParaRPr lang="es-MX"/>
          </a:p>
        </p:txBody>
      </p:sp>
    </p:spTree>
    <p:extLst>
      <p:ext uri="{BB962C8B-B14F-4D97-AF65-F5344CB8AC3E}">
        <p14:creationId xmlns:p14="http://schemas.microsoft.com/office/powerpoint/2010/main" val="74065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establecimiento de una zona de refugio en la zona de </a:t>
            </a:r>
            <a:r>
              <a:rPr lang="es-MX" sz="1200" b="0" i="0" u="none" strike="noStrike" kern="1200" baseline="0" dirty="0" err="1" smtClean="0">
                <a:solidFill>
                  <a:schemeClr val="tx1"/>
                </a:solidFill>
                <a:latin typeface="+mn-lt"/>
                <a:ea typeface="+mn-ea"/>
                <a:cs typeface="+mn-cs"/>
              </a:rPr>
              <a:t>Akumal</a:t>
            </a:r>
            <a:r>
              <a:rPr lang="es-MX" sz="1200" b="0" i="0" u="none" strike="noStrike" kern="1200" baseline="0" dirty="0" smtClean="0">
                <a:solidFill>
                  <a:schemeClr val="tx1"/>
                </a:solidFill>
                <a:latin typeface="+mn-lt"/>
                <a:ea typeface="+mn-ea"/>
                <a:cs typeface="+mn-cs"/>
              </a:rPr>
              <a:t>, representa una medida de manejo complementaria para la conservación y aprovechamiento sustentable de las especies de interés pesquero, ya que constituye la delimitación de un polígono para la conservación de las especies de importancia comercial y deportivo-recreativa, en dichas áreas marinas donde se han registrado procesos de reproducción y crianza de diversas especies que sustentan pesquerías locales, por lo que la reducción de la mortalidad por pesca en estas importantes zonas y su manejo pesquero diferenciado se reflejará en el crecimiento de biomasa que puede dispersarse hacia otras zonas de pesca adyacentes.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9</a:t>
            </a:fld>
            <a:endParaRPr lang="es-MX"/>
          </a:p>
        </p:txBody>
      </p:sp>
    </p:spTree>
    <p:extLst>
      <p:ext uri="{BB962C8B-B14F-4D97-AF65-F5344CB8AC3E}">
        <p14:creationId xmlns:p14="http://schemas.microsoft.com/office/powerpoint/2010/main" val="314364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smtClean="0">
                <a:solidFill>
                  <a:schemeClr val="tx1"/>
                </a:solidFill>
                <a:latin typeface="+mn-lt"/>
                <a:ea typeface="+mn-ea"/>
                <a:cs typeface="+mn-cs"/>
              </a:rPr>
              <a:t>Que el establecimiento de una red de dos zonas de refugio en esta zona, representaría una importante medida de manejo complementario para la conservación y aprovechamiento sustentable de las especies de interés pesquero, ya que la delimitación de estos polígonos permitiría proteger zonas donde se han registrado procesos de reproducción y crianza de diversas especies que sustentan pesquerías locales, por lo que la reducción de la mortalidad por pesca en estas importantes zonas y su manejo pesquero diferenciado se reflejaría en el crecimiento de biomasa que puede dispersarse hacia otras zonas de pesca adyacentes.</a:t>
            </a:r>
            <a:endParaRPr lang="es-MX" dirty="0"/>
          </a:p>
        </p:txBody>
      </p:sp>
      <p:sp>
        <p:nvSpPr>
          <p:cNvPr id="4" name="Marcador de número de diapositiva 3"/>
          <p:cNvSpPr>
            <a:spLocks noGrp="1"/>
          </p:cNvSpPr>
          <p:nvPr>
            <p:ph type="sldNum" sz="quarter" idx="10"/>
          </p:nvPr>
        </p:nvSpPr>
        <p:spPr/>
        <p:txBody>
          <a:bodyPr/>
          <a:lstStyle/>
          <a:p>
            <a:fld id="{E58E2C3D-F77E-4C0C-A74F-8C9FF394C620}" type="slidenum">
              <a:rPr lang="es-MX" smtClean="0"/>
              <a:pPr/>
              <a:t>10</a:t>
            </a:fld>
            <a:endParaRPr lang="es-MX"/>
          </a:p>
        </p:txBody>
      </p:sp>
    </p:spTree>
    <p:extLst>
      <p:ext uri="{BB962C8B-B14F-4D97-AF65-F5344CB8AC3E}">
        <p14:creationId xmlns:p14="http://schemas.microsoft.com/office/powerpoint/2010/main" val="3888308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8"/>
            <a:ext cx="10363200" cy="1470025"/>
          </a:xfrm>
        </p:spPr>
        <p:txBody>
          <a:bodyPr/>
          <a:lstStyle/>
          <a:p>
            <a:r>
              <a:rPr lang="es-ES_tradnl" smtClean="0"/>
              <a:t>Click to edit Master title style</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s-ES"/>
          </a:p>
        </p:txBody>
      </p:sp>
      <p:sp>
        <p:nvSpPr>
          <p:cNvPr id="4" name="Marcador de fecha 3"/>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3143EC7-5752-574E-98F3-57A125CB7A47}" type="slidenum">
              <a:rPr lang="es-ES" smtClean="0"/>
              <a:pPr/>
              <a:t>‹Nº›</a:t>
            </a:fld>
            <a:endParaRPr lang="es-ES"/>
          </a:p>
        </p:txBody>
      </p:sp>
      <p:pic>
        <p:nvPicPr>
          <p:cNvPr id="7" name="Imagen 6" descr="PowerPoint - Fond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 y="-191091"/>
            <a:ext cx="12313188" cy="7136052"/>
          </a:xfrm>
          <a:prstGeom prst="rect">
            <a:avLst/>
          </a:prstGeom>
        </p:spPr>
      </p:pic>
    </p:spTree>
    <p:extLst>
      <p:ext uri="{BB962C8B-B14F-4D97-AF65-F5344CB8AC3E}">
        <p14:creationId xmlns:p14="http://schemas.microsoft.com/office/powerpoint/2010/main" val="418155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Click to edit Master title style</a:t>
            </a:r>
            <a:endParaRPr lang="es-ES"/>
          </a:p>
        </p:txBody>
      </p:sp>
      <p:sp>
        <p:nvSpPr>
          <p:cNvPr id="3" name="Marcador de texto vertical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4" name="Marcador de fecha 3"/>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164243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41"/>
            <a:ext cx="2743200" cy="5851525"/>
          </a:xfrm>
        </p:spPr>
        <p:txBody>
          <a:bodyPr vert="eaVert"/>
          <a:lstStyle/>
          <a:p>
            <a:r>
              <a:rPr lang="es-ES_tradnl" smtClean="0"/>
              <a:t>Click to edit Master title style</a:t>
            </a:r>
            <a:endParaRPr lang="es-ES"/>
          </a:p>
        </p:txBody>
      </p:sp>
      <p:sp>
        <p:nvSpPr>
          <p:cNvPr id="3" name="Marcador de texto vertical 2"/>
          <p:cNvSpPr>
            <a:spLocks noGrp="1"/>
          </p:cNvSpPr>
          <p:nvPr>
            <p:ph type="body" orient="vert" idx="1"/>
          </p:nvPr>
        </p:nvSpPr>
        <p:spPr>
          <a:xfrm>
            <a:off x="609600" y="274641"/>
            <a:ext cx="80264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4" name="Marcador de fecha 3"/>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7756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951539" y="385382"/>
            <a:ext cx="6630860" cy="586827"/>
          </a:xfrm>
        </p:spPr>
        <p:txBody>
          <a:bodyPr>
            <a:noAutofit/>
          </a:bodyPr>
          <a:lstStyle>
            <a:lvl1pPr>
              <a:defRPr sz="3600" b="0" i="0">
                <a:solidFill>
                  <a:schemeClr val="tx2">
                    <a:lumMod val="75000"/>
                  </a:schemeClr>
                </a:solidFill>
                <a:latin typeface="Quicksand Book Regular"/>
                <a:cs typeface="Quicksand Book Regular"/>
              </a:defRPr>
            </a:lvl1pPr>
          </a:lstStyle>
          <a:p>
            <a:r>
              <a:rPr lang="is-IS" dirty="0" smtClean="0"/>
              <a:t>TÍTULO DE LA HOJA</a:t>
            </a:r>
          </a:p>
        </p:txBody>
      </p:sp>
      <p:sp>
        <p:nvSpPr>
          <p:cNvPr id="3" name="Marcador de contenido 2"/>
          <p:cNvSpPr>
            <a:spLocks noGrp="1"/>
          </p:cNvSpPr>
          <p:nvPr>
            <p:ph idx="1" hasCustomPrompt="1"/>
          </p:nvPr>
        </p:nvSpPr>
        <p:spPr/>
        <p:txBody>
          <a:bodyPr>
            <a:normAutofit/>
          </a:bodyPr>
          <a:lstStyle>
            <a:lvl1pPr>
              <a:defRPr sz="1400" b="0" i="0">
                <a:latin typeface="Quicksand Book Regular"/>
                <a:cs typeface="Quicksand Book Regular"/>
              </a:defRPr>
            </a:lvl1pPr>
          </a:lstStyle>
          <a:p>
            <a:pPr lvl="0"/>
            <a:r>
              <a:rPr lang="es-ES" dirty="0" smtClean="0"/>
              <a:t>1. TEMA</a:t>
            </a:r>
          </a:p>
          <a:p>
            <a:pPr lvl="0"/>
            <a:r>
              <a:rPr lang="es-ES" dirty="0" smtClean="0"/>
              <a:t>		1.1. SUBTEMA</a:t>
            </a:r>
          </a:p>
          <a:p>
            <a:pPr lvl="0"/>
            <a:r>
              <a:rPr lang="es-ES" dirty="0" smtClean="0"/>
              <a:t>		1.2. SUBTEMA</a:t>
            </a:r>
          </a:p>
          <a:p>
            <a:pPr lvl="0"/>
            <a:r>
              <a:rPr lang="es-ES" dirty="0" smtClean="0"/>
              <a:t>		1.3. SUBTEMA</a:t>
            </a:r>
          </a:p>
          <a:p>
            <a:pPr lvl="0"/>
            <a:endParaRPr lang="es-ES" dirty="0" smtClean="0"/>
          </a:p>
          <a:p>
            <a:pPr lvl="0"/>
            <a:endParaRPr lang="es-ES" dirty="0" smtClean="0"/>
          </a:p>
          <a:p>
            <a:pPr lvl="0"/>
            <a:r>
              <a:rPr lang="es-ES" dirty="0" smtClean="0"/>
              <a:t>2. TEMA</a:t>
            </a:r>
          </a:p>
          <a:p>
            <a:pPr lvl="0"/>
            <a:r>
              <a:rPr lang="es-ES" dirty="0" smtClean="0"/>
              <a:t>		2.1. SUBTEMA</a:t>
            </a:r>
          </a:p>
          <a:p>
            <a:pPr lvl="0"/>
            <a:r>
              <a:rPr lang="es-ES" dirty="0" smtClean="0"/>
              <a:t>		2.2. SUBTEMA</a:t>
            </a:r>
          </a:p>
          <a:p>
            <a:pPr lvl="0"/>
            <a:r>
              <a:rPr lang="es-ES" dirty="0" smtClean="0"/>
              <a:t>		2.3 SUBTEMA</a:t>
            </a:r>
            <a:endParaRPr lang="es-ES" dirty="0"/>
          </a:p>
        </p:txBody>
      </p:sp>
      <p:sp>
        <p:nvSpPr>
          <p:cNvPr id="4" name="Marcador de fecha 3"/>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426800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es-ES_tradnl" smtClean="0"/>
              <a:t>Click to edit Master title style</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Marcador de fecha 3"/>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16160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Click to edit Master title style</a:t>
            </a:r>
            <a:endParaRPr lang="es-ES"/>
          </a:p>
        </p:txBody>
      </p:sp>
      <p:sp>
        <p:nvSpPr>
          <p:cNvPr id="3" name="Marcador de contenido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4" name="Marcador de contenido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5" name="Marcador de fecha 4"/>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239578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Click to edit Master title style</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5" name="Marcador de texto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Marcador de contenido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7" name="Marcador de fecha 6"/>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216941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Click to edit Master title style</a:t>
            </a:r>
            <a:endParaRPr lang="es-ES"/>
          </a:p>
        </p:txBody>
      </p:sp>
      <p:sp>
        <p:nvSpPr>
          <p:cNvPr id="3" name="Marcador de fecha 2"/>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166399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3532891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2" y="273050"/>
            <a:ext cx="4011084" cy="1162050"/>
          </a:xfrm>
        </p:spPr>
        <p:txBody>
          <a:bodyPr anchor="b"/>
          <a:lstStyle>
            <a:lvl1pPr algn="l">
              <a:defRPr sz="2000" b="1"/>
            </a:lvl1pPr>
          </a:lstStyle>
          <a:p>
            <a:r>
              <a:rPr lang="es-ES_tradnl" smtClean="0"/>
              <a:t>Click to edit Master title style</a:t>
            </a:r>
            <a:endParaRPr lang="es-ES"/>
          </a:p>
        </p:txBody>
      </p:sp>
      <p:sp>
        <p:nvSpPr>
          <p:cNvPr id="3" name="Marcador de contenido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4" name="Marcador de texto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Marcador de fecha 4"/>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281032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smtClean="0"/>
              <a:t>Click to edit Master title style</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Drag picture to placeholder or click icon to add</a:t>
            </a:r>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Marcador de fecha 4"/>
          <p:cNvSpPr>
            <a:spLocks noGrp="1"/>
          </p:cNvSpPr>
          <p:nvPr>
            <p:ph type="dt" sz="half" idx="10"/>
          </p:nvPr>
        </p:nvSpPr>
        <p:spPr/>
        <p:txBody>
          <a:bodyPr/>
          <a:lstStyle/>
          <a:p>
            <a:fld id="{7785F117-3FE2-CA49-92A3-93B6A3D0C48C}" type="datetimeFigureOut">
              <a:rPr lang="es-ES" smtClean="0"/>
              <a:pPr/>
              <a:t>09/10/2016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3143EC7-5752-574E-98F3-57A125CB7A47}" type="slidenum">
              <a:rPr lang="es-ES" smtClean="0"/>
              <a:pPr/>
              <a:t>‹Nº›</a:t>
            </a:fld>
            <a:endParaRPr lang="es-ES"/>
          </a:p>
        </p:txBody>
      </p:sp>
    </p:spTree>
    <p:extLst>
      <p:ext uri="{BB962C8B-B14F-4D97-AF65-F5344CB8AC3E}">
        <p14:creationId xmlns:p14="http://schemas.microsoft.com/office/powerpoint/2010/main" val="385600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5F117-3FE2-CA49-92A3-93B6A3D0C48C}" type="datetimeFigureOut">
              <a:rPr lang="es-ES" smtClean="0"/>
              <a:pPr/>
              <a:t>09/10/2016</a:t>
            </a:fld>
            <a:endParaRPr lang="es-ES"/>
          </a:p>
        </p:txBody>
      </p:sp>
      <p:sp>
        <p:nvSpPr>
          <p:cNvPr id="5" name="Marcador de pie de página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143EC7-5752-574E-98F3-57A125CB7A47}" type="slidenum">
              <a:rPr lang="es-ES" smtClean="0"/>
              <a:pPr/>
              <a:t>‹Nº›</a:t>
            </a:fld>
            <a:endParaRPr lang="es-ES"/>
          </a:p>
        </p:txBody>
      </p:sp>
      <p:pic>
        <p:nvPicPr>
          <p:cNvPr id="8" name="Imagen 7" descr="PowerPoint - Con_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89555"/>
            <a:ext cx="12213301" cy="7078163"/>
          </a:xfrm>
          <a:prstGeom prst="rect">
            <a:avLst/>
          </a:prstGeom>
        </p:spPr>
      </p:pic>
    </p:spTree>
    <p:extLst>
      <p:ext uri="{BB962C8B-B14F-4D97-AF65-F5344CB8AC3E}">
        <p14:creationId xmlns:p14="http://schemas.microsoft.com/office/powerpoint/2010/main" val="44574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38959"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 name="1 Título"/>
          <p:cNvSpPr txBox="1">
            <a:spLocks/>
          </p:cNvSpPr>
          <p:nvPr/>
        </p:nvSpPr>
        <p:spPr>
          <a:xfrm>
            <a:off x="593558" y="1534556"/>
            <a:ext cx="11004884" cy="2496887"/>
          </a:xfrm>
          <a:prstGeom prst="rect">
            <a:avLst/>
          </a:prstGeom>
          <a:noFill/>
          <a:ln>
            <a:noFill/>
          </a:ln>
          <a:effectLst>
            <a:softEdge rad="127000"/>
          </a:effectLst>
        </p:spPr>
        <p:txBody>
          <a:bodyPr vert="horz" lIns="91440" tIns="45720" rIns="91440" bIns="45720" rtlCol="0" anchor="ctr">
            <a:noAutofit/>
          </a:bodyPr>
          <a:lstStyle>
            <a:lvl1pPr algn="ctr" defTabSz="457200" rtl="0" eaLnBrk="1" latinLnBrk="0" hangingPunct="1">
              <a:spcBef>
                <a:spcPct val="0"/>
              </a:spcBef>
              <a:buNone/>
              <a:defRPr sz="3600" b="0" i="0" kern="1200">
                <a:solidFill>
                  <a:schemeClr val="tx2">
                    <a:lumMod val="75000"/>
                  </a:schemeClr>
                </a:solidFill>
                <a:latin typeface="Quicksand Book Regular"/>
                <a:ea typeface="+mj-ea"/>
                <a:cs typeface="Quicksand Book Regular"/>
              </a:defRPr>
            </a:lvl1pPr>
          </a:lstStyle>
          <a:p>
            <a:r>
              <a:rPr lang="es-MX" b="1" dirty="0" smtClean="0">
                <a:solidFill>
                  <a:srgbClr val="002060"/>
                </a:solidFill>
                <a:latin typeface="+mj-lt"/>
              </a:rPr>
              <a:t>Zonas de Refugio Pesquero (ZRP) en México</a:t>
            </a:r>
          </a:p>
          <a:p>
            <a:pPr>
              <a:lnSpc>
                <a:spcPct val="150000"/>
              </a:lnSpc>
            </a:pPr>
            <a:endParaRPr lang="es-MX" b="1" dirty="0" smtClean="0">
              <a:solidFill>
                <a:srgbClr val="002060"/>
              </a:solidFill>
              <a:latin typeface="+mj-lt"/>
            </a:endParaRPr>
          </a:p>
          <a:p>
            <a:r>
              <a:rPr lang="es-MX" b="1" i="1" dirty="0" smtClean="0">
                <a:solidFill>
                  <a:srgbClr val="002060"/>
                </a:solidFill>
                <a:latin typeface="+mj-lt"/>
              </a:rPr>
              <a:t>Objetivos generales y específicos de las ZRP existentes</a:t>
            </a:r>
            <a:endParaRPr lang="es-MX" b="1" i="1" dirty="0">
              <a:solidFill>
                <a:srgbClr val="002060"/>
              </a:solidFill>
              <a:latin typeface="+mj-lt"/>
            </a:endParaRPr>
          </a:p>
        </p:txBody>
      </p:sp>
      <p:sp>
        <p:nvSpPr>
          <p:cNvPr id="7" name="CuadroTexto 6"/>
          <p:cNvSpPr txBox="1"/>
          <p:nvPr/>
        </p:nvSpPr>
        <p:spPr>
          <a:xfrm>
            <a:off x="68239" y="6478502"/>
            <a:ext cx="12055522" cy="369332"/>
          </a:xfrm>
          <a:prstGeom prst="rect">
            <a:avLst/>
          </a:prstGeom>
          <a:noFill/>
        </p:spPr>
        <p:txBody>
          <a:bodyPr wrap="square" rtlCol="0">
            <a:spAutoFit/>
          </a:bodyPr>
          <a:lstStyle/>
          <a:p>
            <a:pPr algn="just"/>
            <a:r>
              <a:rPr lang="es-MX" b="1" dirty="0" smtClean="0">
                <a:solidFill>
                  <a:schemeClr val="bg1"/>
                </a:solidFill>
                <a:latin typeface="+mj-lt"/>
              </a:rPr>
              <a:t>La Paz, Baja California Sur																	</a:t>
            </a:r>
            <a:r>
              <a:rPr lang="es-MX" b="1" dirty="0">
                <a:solidFill>
                  <a:schemeClr val="bg1"/>
                </a:solidFill>
                <a:latin typeface="+mj-lt"/>
              </a:rPr>
              <a:t> </a:t>
            </a:r>
            <a:r>
              <a:rPr lang="es-MX" b="1" dirty="0" smtClean="0">
                <a:solidFill>
                  <a:schemeClr val="bg1"/>
                </a:solidFill>
                <a:latin typeface="+mj-lt"/>
              </a:rPr>
              <a:t>         Octubre </a:t>
            </a:r>
            <a:r>
              <a:rPr lang="es-MX" b="1" dirty="0">
                <a:solidFill>
                  <a:schemeClr val="bg1"/>
                </a:solidFill>
                <a:latin typeface="+mj-lt"/>
              </a:rPr>
              <a:t>2016</a:t>
            </a:r>
          </a:p>
        </p:txBody>
      </p:sp>
      <p:sp>
        <p:nvSpPr>
          <p:cNvPr id="8" name="CuadroTexto 7"/>
          <p:cNvSpPr txBox="1"/>
          <p:nvPr/>
        </p:nvSpPr>
        <p:spPr>
          <a:xfrm>
            <a:off x="1868905" y="4939041"/>
            <a:ext cx="8454189" cy="430887"/>
          </a:xfrm>
          <a:prstGeom prst="rect">
            <a:avLst/>
          </a:prstGeom>
          <a:noFill/>
        </p:spPr>
        <p:txBody>
          <a:bodyPr wrap="square" rtlCol="0">
            <a:spAutoFit/>
          </a:bodyPr>
          <a:lstStyle/>
          <a:p>
            <a:pPr algn="ctr"/>
            <a:r>
              <a:rPr lang="es-MX" sz="2200" dirty="0" smtClean="0"/>
              <a:t>Sofia Mezo, Stuart </a:t>
            </a:r>
            <a:r>
              <a:rPr lang="es-MX" sz="2200" dirty="0" err="1" smtClean="0"/>
              <a:t>Fulton</a:t>
            </a:r>
            <a:r>
              <a:rPr lang="es-MX" sz="2200" dirty="0"/>
              <a:t>, María José </a:t>
            </a:r>
            <a:r>
              <a:rPr lang="es-MX" sz="2200" dirty="0" smtClean="0"/>
              <a:t>Espinosa, </a:t>
            </a:r>
            <a:r>
              <a:rPr lang="es-MX" sz="2200" u="sng" dirty="0" smtClean="0"/>
              <a:t>Alvin </a:t>
            </a:r>
            <a:r>
              <a:rPr lang="es-MX" sz="2200" u="sng" dirty="0"/>
              <a:t>Noé Suárez </a:t>
            </a:r>
            <a:r>
              <a:rPr lang="es-MX" sz="2200" u="sng" dirty="0" smtClean="0"/>
              <a:t>Castillo</a:t>
            </a:r>
            <a:endParaRPr lang="es-MX" sz="22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22" y="12265"/>
            <a:ext cx="1527048" cy="1170432"/>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23586" t="36655" r="24311" b="46020"/>
          <a:stretch/>
        </p:blipFill>
        <p:spPr>
          <a:xfrm>
            <a:off x="320840" y="280550"/>
            <a:ext cx="2456597" cy="631209"/>
          </a:xfrm>
          <a:prstGeom prst="rect">
            <a:avLst/>
          </a:prstGeom>
        </p:spPr>
      </p:pic>
    </p:spTree>
    <p:extLst>
      <p:ext uri="{BB962C8B-B14F-4D97-AF65-F5344CB8AC3E}">
        <p14:creationId xmlns:p14="http://schemas.microsoft.com/office/powerpoint/2010/main" val="271123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5"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Quintana Roo</a:t>
            </a:r>
            <a:endParaRPr lang="es-MX" sz="2600" b="1" dirty="0">
              <a:latin typeface="+mj-lt"/>
              <a:cs typeface="Helvetica"/>
            </a:endParaRPr>
          </a:p>
        </p:txBody>
      </p:sp>
      <p:graphicFrame>
        <p:nvGraphicFramePr>
          <p:cNvPr id="6" name="Tabla 5"/>
          <p:cNvGraphicFramePr>
            <a:graphicFrameLocks noGrp="1"/>
          </p:cNvGraphicFramePr>
          <p:nvPr>
            <p:extLst>
              <p:ext uri="{D42A27DB-BD31-4B8C-83A1-F6EECF244321}">
                <p14:modId xmlns:p14="http://schemas.microsoft.com/office/powerpoint/2010/main" val="2877888594"/>
              </p:ext>
            </p:extLst>
          </p:nvPr>
        </p:nvGraphicFramePr>
        <p:xfrm>
          <a:off x="770433" y="2800715"/>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smtClean="0"/>
                        <a:t>Bahía Ascensión</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
        <p:nvSpPr>
          <p:cNvPr id="7" name="CuadroTexto 6"/>
          <p:cNvSpPr txBox="1"/>
          <p:nvPr/>
        </p:nvSpPr>
        <p:spPr>
          <a:xfrm>
            <a:off x="353704" y="401049"/>
            <a:ext cx="11484591" cy="2754600"/>
          </a:xfrm>
          <a:prstGeom prst="rect">
            <a:avLst/>
          </a:prstGeom>
          <a:noFill/>
        </p:spPr>
        <p:txBody>
          <a:bodyPr wrap="square" rtlCol="0">
            <a:spAutoFit/>
          </a:bodyPr>
          <a:lstStyle/>
          <a:p>
            <a:pPr algn="ctr"/>
            <a:r>
              <a:rPr lang="es-MX" sz="2400" b="1" dirty="0" smtClean="0"/>
              <a:t>Bahía Ascensión</a:t>
            </a:r>
          </a:p>
          <a:p>
            <a:pPr algn="ctr"/>
            <a:endParaRPr lang="es-MX" sz="2200" dirty="0" smtClean="0"/>
          </a:p>
          <a:p>
            <a:pPr algn="just"/>
            <a:r>
              <a:rPr lang="es-MX" sz="2000" dirty="0" smtClean="0"/>
              <a:t>Contribuir </a:t>
            </a:r>
            <a:r>
              <a:rPr lang="es-MX" sz="2000" dirty="0"/>
              <a:t>a la conservación y aprovechamiento sustentable </a:t>
            </a:r>
            <a:r>
              <a:rPr lang="es-MX" sz="2000" dirty="0" smtClean="0"/>
              <a:t>especies de interés pesquero. La conservación de especies de importancia comercial se lograra mediante la protección de </a:t>
            </a:r>
            <a:r>
              <a:rPr lang="es-MX" sz="2000" dirty="0"/>
              <a:t>procesos de </a:t>
            </a:r>
            <a:r>
              <a:rPr lang="es-MX" sz="2000" dirty="0" smtClean="0"/>
              <a:t>reproducción y crianza de varias </a:t>
            </a:r>
            <a:r>
              <a:rPr lang="es-MX" sz="2000" dirty="0"/>
              <a:t>especies que sustentan pesquerías locales, </a:t>
            </a:r>
            <a:r>
              <a:rPr lang="es-MX" sz="2000" dirty="0" smtClean="0"/>
              <a:t>y </a:t>
            </a:r>
            <a:r>
              <a:rPr lang="es-MX" sz="2000" dirty="0"/>
              <a:t>la reducción de la mortalidad por </a:t>
            </a:r>
            <a:r>
              <a:rPr lang="es-MX" sz="2000" dirty="0" smtClean="0"/>
              <a:t>pesca, y que se verá reflejado </a:t>
            </a:r>
            <a:r>
              <a:rPr lang="es-MX" sz="2000" dirty="0"/>
              <a:t>en el crecimiento de biomasa que puede dispersarse </a:t>
            </a:r>
            <a:r>
              <a:rPr lang="es-MX" sz="2000" dirty="0" smtClean="0"/>
              <a:t>hacia</a:t>
            </a:r>
            <a:r>
              <a:rPr lang="pt-BR" sz="2000" dirty="0" smtClean="0"/>
              <a:t> </a:t>
            </a:r>
            <a:r>
              <a:rPr lang="pt-BR" sz="2000" dirty="0"/>
              <a:t>zonas de pesca </a:t>
            </a:r>
            <a:r>
              <a:rPr lang="pt-BR" sz="2000" dirty="0" err="1" smtClean="0"/>
              <a:t>adyacentes</a:t>
            </a:r>
            <a:r>
              <a:rPr lang="pt-BR" sz="2000" dirty="0" smtClean="0"/>
              <a:t> </a:t>
            </a:r>
            <a:r>
              <a:rPr lang="es-MX" b="1" dirty="0" smtClean="0">
                <a:solidFill>
                  <a:schemeClr val="bg1">
                    <a:lumMod val="50000"/>
                  </a:schemeClr>
                </a:solidFill>
              </a:rPr>
              <a:t>(DOF 2016)</a:t>
            </a:r>
            <a:endParaRPr lang="es-MX" b="1" dirty="0">
              <a:solidFill>
                <a:schemeClr val="bg1">
                  <a:lumMod val="50000"/>
                </a:schemeClr>
              </a:solidFill>
            </a:endParaRPr>
          </a:p>
          <a:p>
            <a:pPr algn="just"/>
            <a:endParaRPr lang="es-MX" sz="2700" dirty="0"/>
          </a:p>
        </p:txBody>
      </p:sp>
    </p:spTree>
    <p:extLst>
      <p:ext uri="{BB962C8B-B14F-4D97-AF65-F5344CB8AC3E}">
        <p14:creationId xmlns:p14="http://schemas.microsoft.com/office/powerpoint/2010/main" val="260231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ext uri="{D42A27DB-BD31-4B8C-83A1-F6EECF244321}">
                <p14:modId xmlns:p14="http://schemas.microsoft.com/office/powerpoint/2010/main" val="720885242"/>
              </p:ext>
            </p:extLst>
          </p:nvPr>
        </p:nvGraphicFramePr>
        <p:xfrm>
          <a:off x="685799" y="838548"/>
          <a:ext cx="10820402" cy="4346721"/>
        </p:xfrm>
        <a:graphic>
          <a:graphicData uri="http://schemas.openxmlformats.org/drawingml/2006/table">
            <a:tbl>
              <a:tblPr firstRow="1" bandRow="1">
                <a:tableStyleId>{5C22544A-7EE6-4342-B048-85BDC9FD1C3A}</a:tableStyleId>
              </a:tblPr>
              <a:tblGrid>
                <a:gridCol w="4328889"/>
                <a:gridCol w="1037608"/>
                <a:gridCol w="908984"/>
                <a:gridCol w="961425"/>
                <a:gridCol w="769139"/>
                <a:gridCol w="1031346"/>
                <a:gridCol w="845808"/>
                <a:gridCol w="937203"/>
              </a:tblGrid>
              <a:tr h="406272">
                <a:tc>
                  <a:txBody>
                    <a:bodyPr/>
                    <a:lstStyle/>
                    <a:p>
                      <a:pPr algn="just"/>
                      <a:r>
                        <a:rPr lang="es-MX" dirty="0" smtClean="0"/>
                        <a:t>Objetivos</a:t>
                      </a:r>
                      <a:endParaRPr lang="es-MX" dirty="0"/>
                    </a:p>
                  </a:txBody>
                  <a:tcPr/>
                </a:tc>
                <a:tc>
                  <a:txBody>
                    <a:bodyPr/>
                    <a:lstStyle/>
                    <a:p>
                      <a:pPr algn="ctr"/>
                      <a:r>
                        <a:rPr lang="es-MX" dirty="0" smtClean="0"/>
                        <a:t>CSC-PC</a:t>
                      </a:r>
                      <a:endParaRPr lang="es-MX" dirty="0"/>
                    </a:p>
                  </a:txBody>
                  <a:tcPr/>
                </a:tc>
                <a:tc>
                  <a:txBody>
                    <a:bodyPr/>
                    <a:lstStyle/>
                    <a:p>
                      <a:pPr algn="ctr"/>
                      <a:r>
                        <a:rPr lang="es-MX" dirty="0" smtClean="0"/>
                        <a:t>BES</a:t>
                      </a:r>
                      <a:endParaRPr lang="es-MX" dirty="0"/>
                    </a:p>
                  </a:txBody>
                  <a:tcPr/>
                </a:tc>
                <a:tc>
                  <a:txBody>
                    <a:bodyPr/>
                    <a:lstStyle/>
                    <a:p>
                      <a:pPr algn="ctr"/>
                      <a:r>
                        <a:rPr lang="es-MX" dirty="0" smtClean="0"/>
                        <a:t>BC-PH</a:t>
                      </a:r>
                      <a:endParaRPr lang="es-MX" dirty="0"/>
                    </a:p>
                  </a:txBody>
                  <a:tcPr/>
                </a:tc>
                <a:tc>
                  <a:txBody>
                    <a:bodyPr/>
                    <a:lstStyle/>
                    <a:p>
                      <a:pPr algn="ctr"/>
                      <a:r>
                        <a:rPr lang="es-MX" dirty="0" smtClean="0"/>
                        <a:t>T</a:t>
                      </a:r>
                      <a:endParaRPr lang="es-MX" dirty="0"/>
                    </a:p>
                  </a:txBody>
                  <a:tcPr/>
                </a:tc>
                <a:tc>
                  <a:txBody>
                    <a:bodyPr/>
                    <a:lstStyle/>
                    <a:p>
                      <a:pPr algn="ctr"/>
                      <a:r>
                        <a:rPr lang="es-MX" dirty="0" smtClean="0"/>
                        <a:t>GU</a:t>
                      </a:r>
                      <a:endParaRPr lang="es-MX" dirty="0"/>
                    </a:p>
                  </a:txBody>
                  <a:tcPr/>
                </a:tc>
                <a:tc>
                  <a:txBody>
                    <a:bodyPr/>
                    <a:lstStyle/>
                    <a:p>
                      <a:pPr algn="ctr"/>
                      <a:r>
                        <a:rPr lang="es-MX" dirty="0" smtClean="0"/>
                        <a:t>A</a:t>
                      </a:r>
                      <a:endParaRPr lang="es-MX" dirty="0"/>
                    </a:p>
                  </a:txBody>
                  <a:tcPr/>
                </a:tc>
                <a:tc>
                  <a:txBody>
                    <a:bodyPr/>
                    <a:lstStyle/>
                    <a:p>
                      <a:pPr algn="ctr"/>
                      <a:r>
                        <a:rPr lang="es-MX" dirty="0" smtClean="0"/>
                        <a:t>BA</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sz="1800" dirty="0"/>
                    </a:p>
                  </a:txBody>
                  <a:tcPr/>
                </a:tc>
                <a:tc>
                  <a:txBody>
                    <a:bodyPr/>
                    <a:lstStyle/>
                    <a:p>
                      <a:pPr algn="ctr"/>
                      <a:r>
                        <a:rPr lang="es-MX" sz="1800" dirty="0" smtClean="0"/>
                        <a:t>●</a:t>
                      </a:r>
                      <a:endParaRPr lang="es-MX" dirty="0"/>
                    </a:p>
                  </a:txBody>
                  <a:tcPr/>
                </a:tc>
              </a:tr>
              <a:tr h="372673">
                <a:tc>
                  <a:txBody>
                    <a:bodyPr/>
                    <a:lstStyle/>
                    <a:p>
                      <a:pPr algn="just"/>
                      <a:r>
                        <a:rPr lang="es-MX" dirty="0" smtClean="0"/>
                        <a:t>Conservar especies en régimen</a:t>
                      </a:r>
                      <a:r>
                        <a:rPr lang="es-MX" baseline="0" dirty="0" smtClean="0"/>
                        <a:t> de protección especial</a:t>
                      </a:r>
                      <a:endParaRPr lang="es-MX" dirty="0"/>
                    </a:p>
                  </a:txBody>
                  <a:tcPr/>
                </a:tc>
                <a:tc>
                  <a:txBody>
                    <a:bodyPr/>
                    <a:lstStyle/>
                    <a:p>
                      <a:pPr algn="ctr"/>
                      <a:endParaRPr lang="es-MX" sz="1800" dirty="0"/>
                    </a:p>
                  </a:txBody>
                  <a:tcPr/>
                </a:tc>
                <a:tc>
                  <a:txBody>
                    <a:bodyPr/>
                    <a:lstStyle/>
                    <a:p>
                      <a:pPr algn="ctr"/>
                      <a:endParaRPr lang="es-MX" sz="1800" dirty="0"/>
                    </a:p>
                  </a:txBody>
                  <a:tcPr/>
                </a:tc>
                <a:tc>
                  <a:txBody>
                    <a:bodyPr/>
                    <a:lstStyle/>
                    <a:p>
                      <a:pPr algn="ctr"/>
                      <a:endParaRPr lang="es-MX" sz="1800" dirty="0"/>
                    </a:p>
                  </a:txBody>
                  <a:tcPr/>
                </a:tc>
                <a:tc>
                  <a:txBody>
                    <a:bodyPr/>
                    <a:lstStyle/>
                    <a:p>
                      <a:pPr algn="ctr"/>
                      <a:endParaRPr lang="es-MX" sz="1800" dirty="0"/>
                    </a:p>
                  </a:txBody>
                  <a:tcPr/>
                </a:tc>
                <a:tc>
                  <a:txBody>
                    <a:bodyPr/>
                    <a:lstStyle/>
                    <a:p>
                      <a:pPr algn="ctr"/>
                      <a:r>
                        <a:rPr lang="es-MX" sz="1800" dirty="0" smtClean="0"/>
                        <a:t>●</a:t>
                      </a:r>
                      <a:endParaRPr lang="es-MX" sz="1800" dirty="0"/>
                    </a:p>
                  </a:txBody>
                  <a:tcPr/>
                </a:tc>
                <a:tc>
                  <a:txBody>
                    <a:bodyPr/>
                    <a:lstStyle/>
                    <a:p>
                      <a:pPr algn="ctr"/>
                      <a:endParaRPr lang="es-MX" sz="1800" dirty="0"/>
                    </a:p>
                  </a:txBody>
                  <a:tcPr/>
                </a:tc>
                <a:tc>
                  <a:txBody>
                    <a:bodyPr/>
                    <a:lstStyle/>
                    <a:p>
                      <a:pPr algn="ctr"/>
                      <a:endParaRPr lang="es-MX"/>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r>
                        <a:rPr lang="es-MX" sz="1800" dirty="0" smtClean="0"/>
                        <a:t>●</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r>
                        <a:rPr lang="es-MX" sz="1800" dirty="0" smtClean="0"/>
                        <a:t>●</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r>
                        <a:rPr lang="es-MX" sz="1800" dirty="0" smtClean="0"/>
                        <a:t>●</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c>
                  <a:txBody>
                    <a:bodyPr/>
                    <a:lstStyle/>
                    <a:p>
                      <a:pPr algn="ctr"/>
                      <a:r>
                        <a:rPr lang="es-MX" sz="1800" dirty="0" smtClean="0"/>
                        <a:t>●</a:t>
                      </a:r>
                      <a:endParaRPr lang="es-MX" dirty="0"/>
                    </a:p>
                  </a:txBody>
                  <a:tcPr/>
                </a:tc>
              </a:tr>
            </a:tbl>
          </a:graphicData>
        </a:graphic>
      </p:graphicFrame>
    </p:spTree>
    <p:extLst>
      <p:ext uri="{BB962C8B-B14F-4D97-AF65-F5344CB8AC3E}">
        <p14:creationId xmlns:p14="http://schemas.microsoft.com/office/powerpoint/2010/main" val="3820826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6" name="Rectángulo 5"/>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4788" b="18715"/>
          <a:stretch/>
        </p:blipFill>
        <p:spPr>
          <a:xfrm>
            <a:off x="0" y="1692028"/>
            <a:ext cx="12192000" cy="5165972"/>
          </a:xfrm>
          <a:prstGeom prst="rect">
            <a:avLst/>
          </a:prstGeom>
        </p:spPr>
      </p:pic>
      <p:sp>
        <p:nvSpPr>
          <p:cNvPr id="10" name="CuadroTexto 9"/>
          <p:cNvSpPr txBox="1"/>
          <p:nvPr/>
        </p:nvSpPr>
        <p:spPr>
          <a:xfrm>
            <a:off x="4016440" y="320840"/>
            <a:ext cx="4159119" cy="954107"/>
          </a:xfrm>
          <a:prstGeom prst="rect">
            <a:avLst/>
          </a:prstGeom>
          <a:noFill/>
        </p:spPr>
        <p:txBody>
          <a:bodyPr wrap="square" rtlCol="0">
            <a:spAutoFit/>
          </a:bodyPr>
          <a:lstStyle/>
          <a:p>
            <a:pPr algn="r"/>
            <a:r>
              <a:rPr lang="es-MX" sz="5600" b="1" dirty="0"/>
              <a:t>G R A C I A S !</a:t>
            </a:r>
          </a:p>
        </p:txBody>
      </p:sp>
      <p:sp>
        <p:nvSpPr>
          <p:cNvPr id="11" name="CuadroTexto 10"/>
          <p:cNvSpPr txBox="1"/>
          <p:nvPr/>
        </p:nvSpPr>
        <p:spPr>
          <a:xfrm>
            <a:off x="10587789" y="6533528"/>
            <a:ext cx="1572127" cy="292388"/>
          </a:xfrm>
          <a:prstGeom prst="rect">
            <a:avLst/>
          </a:prstGeom>
          <a:noFill/>
        </p:spPr>
        <p:txBody>
          <a:bodyPr wrap="square" rtlCol="0">
            <a:spAutoFit/>
          </a:bodyPr>
          <a:lstStyle/>
          <a:p>
            <a:r>
              <a:rPr lang="es-MX" sz="1300" b="1" dirty="0">
                <a:solidFill>
                  <a:schemeClr val="accent6">
                    <a:lumMod val="40000"/>
                    <a:lumOff val="60000"/>
                  </a:schemeClr>
                </a:solidFill>
              </a:rPr>
              <a:t>Foto © Alvin Suárez</a:t>
            </a:r>
          </a:p>
        </p:txBody>
      </p:sp>
    </p:spTree>
    <p:extLst>
      <p:ext uri="{BB962C8B-B14F-4D97-AF65-F5344CB8AC3E}">
        <p14:creationId xmlns:p14="http://schemas.microsoft.com/office/powerpoint/2010/main" val="56185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CuadroTexto 2"/>
          <p:cNvSpPr txBox="1"/>
          <p:nvPr/>
        </p:nvSpPr>
        <p:spPr>
          <a:xfrm>
            <a:off x="353704" y="812513"/>
            <a:ext cx="11484591" cy="507831"/>
          </a:xfrm>
          <a:prstGeom prst="rect">
            <a:avLst/>
          </a:prstGeom>
          <a:noFill/>
        </p:spPr>
        <p:txBody>
          <a:bodyPr wrap="square" rtlCol="0">
            <a:spAutoFit/>
          </a:bodyPr>
          <a:lstStyle/>
          <a:p>
            <a:pPr algn="ctr"/>
            <a:r>
              <a:rPr lang="es-MX" sz="2700" b="1" dirty="0" smtClean="0"/>
              <a:t>Zonas de Refugio Pesquero en México</a:t>
            </a:r>
            <a:endParaRPr lang="es-MX" sz="2700" b="1" dirty="0"/>
          </a:p>
        </p:txBody>
      </p:sp>
      <p:sp>
        <p:nvSpPr>
          <p:cNvPr id="4" name="CuadroTexto 3"/>
          <p:cNvSpPr txBox="1"/>
          <p:nvPr/>
        </p:nvSpPr>
        <p:spPr>
          <a:xfrm>
            <a:off x="353706" y="1967062"/>
            <a:ext cx="11484591" cy="2923877"/>
          </a:xfrm>
          <a:prstGeom prst="rect">
            <a:avLst/>
          </a:prstGeom>
          <a:noFill/>
        </p:spPr>
        <p:txBody>
          <a:bodyPr wrap="square" rtlCol="0">
            <a:spAutoFit/>
          </a:bodyPr>
          <a:lstStyle/>
          <a:p>
            <a:pPr algn="just"/>
            <a:r>
              <a:rPr lang="es-MX" sz="2300" b="1" dirty="0" smtClean="0"/>
              <a:t>Definición</a:t>
            </a:r>
          </a:p>
          <a:p>
            <a:pPr algn="just"/>
            <a:endParaRPr lang="es-MX" sz="2300" dirty="0" smtClean="0"/>
          </a:p>
          <a:p>
            <a:pPr algn="just"/>
            <a:r>
              <a:rPr lang="es-MX" sz="2300" dirty="0" smtClean="0"/>
              <a:t>Son </a:t>
            </a:r>
            <a:r>
              <a:rPr lang="es-MX" sz="2300" dirty="0"/>
              <a:t>las zonas de refugio definidas en el Artículo 4o. fracción LI de </a:t>
            </a:r>
            <a:r>
              <a:rPr lang="es-MX" sz="2300" dirty="0" smtClean="0"/>
              <a:t>la Ley General de Pesca y Acuacultura Sustentables (LGPAS) </a:t>
            </a:r>
            <a:r>
              <a:rPr lang="es-MX" sz="2300" dirty="0"/>
              <a:t>como las áreas </a:t>
            </a:r>
            <a:r>
              <a:rPr lang="es-MX" sz="2300" dirty="0" smtClean="0"/>
              <a:t>delimitadas </a:t>
            </a:r>
            <a:r>
              <a:rPr lang="es-MX" sz="2300" dirty="0"/>
              <a:t>en las aguas de jurisdicción federal, con la finalidad primordial </a:t>
            </a:r>
            <a:r>
              <a:rPr lang="es-MX" sz="2300" dirty="0" smtClean="0"/>
              <a:t>de conservar </a:t>
            </a:r>
            <a:r>
              <a:rPr lang="es-MX" sz="2300" dirty="0"/>
              <a:t>y contribuir, natural o artificialmente, al desarrollo de los recursos pesqueros con motivo de </a:t>
            </a:r>
            <a:r>
              <a:rPr lang="es-MX" sz="2300" dirty="0" smtClean="0"/>
              <a:t>su reproducción</a:t>
            </a:r>
            <a:r>
              <a:rPr lang="es-MX" sz="2300" dirty="0"/>
              <a:t>, crecimiento o reclutamiento, así como preservar y proteger el ambiente que lo </a:t>
            </a:r>
            <a:r>
              <a:rPr lang="es-MX" sz="2300" dirty="0" smtClean="0"/>
              <a:t>rodea</a:t>
            </a:r>
            <a:r>
              <a:rPr lang="es-MX" sz="2300" dirty="0" smtClean="0">
                <a:solidFill>
                  <a:schemeClr val="accent6">
                    <a:lumMod val="40000"/>
                    <a:lumOff val="60000"/>
                  </a:schemeClr>
                </a:solidFill>
              </a:rPr>
              <a:t> </a:t>
            </a:r>
            <a:r>
              <a:rPr lang="es-MX" b="1" dirty="0" smtClean="0">
                <a:solidFill>
                  <a:schemeClr val="bg1">
                    <a:lumMod val="50000"/>
                  </a:schemeClr>
                </a:solidFill>
              </a:rPr>
              <a:t>(Norma Oficial Mexicana NOM-049-SAG/PES-2014)</a:t>
            </a:r>
            <a:r>
              <a:rPr lang="es-MX" sz="2300" b="1" dirty="0" smtClean="0"/>
              <a:t>.</a:t>
            </a:r>
            <a:endParaRPr lang="es-MX" sz="2300" b="1" dirty="0"/>
          </a:p>
        </p:txBody>
      </p:sp>
      <p:sp>
        <p:nvSpPr>
          <p:cNvPr id="6"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Introducción</a:t>
            </a:r>
            <a:endParaRPr lang="es-MX" sz="2600" b="1" dirty="0">
              <a:latin typeface="+mj-lt"/>
              <a:cs typeface="Helvetica"/>
            </a:endParaRPr>
          </a:p>
        </p:txBody>
      </p:sp>
    </p:spTree>
    <p:extLst>
      <p:ext uri="{BB962C8B-B14F-4D97-AF65-F5344CB8AC3E}">
        <p14:creationId xmlns:p14="http://schemas.microsoft.com/office/powerpoint/2010/main" val="1699313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CuadroTexto 2"/>
          <p:cNvSpPr txBox="1"/>
          <p:nvPr/>
        </p:nvSpPr>
        <p:spPr>
          <a:xfrm>
            <a:off x="353706" y="922293"/>
            <a:ext cx="11484591" cy="4339650"/>
          </a:xfrm>
          <a:prstGeom prst="rect">
            <a:avLst/>
          </a:prstGeom>
          <a:noFill/>
        </p:spPr>
        <p:txBody>
          <a:bodyPr wrap="square" rtlCol="0">
            <a:spAutoFit/>
          </a:bodyPr>
          <a:lstStyle/>
          <a:p>
            <a:pPr algn="just"/>
            <a:r>
              <a:rPr lang="es-MX" sz="2300" b="1" dirty="0" smtClean="0"/>
              <a:t>Objetivos Principales </a:t>
            </a:r>
            <a:r>
              <a:rPr lang="es-MX" b="1" dirty="0" smtClean="0">
                <a:solidFill>
                  <a:schemeClr val="bg1">
                    <a:lumMod val="50000"/>
                  </a:schemeClr>
                </a:solidFill>
              </a:rPr>
              <a:t>(NOM-049-SAG/PES-2014)</a:t>
            </a:r>
            <a:endParaRPr lang="es-MX" sz="2300" b="1" dirty="0" smtClean="0"/>
          </a:p>
          <a:p>
            <a:pPr algn="just"/>
            <a:endParaRPr lang="es-MX" sz="2300" dirty="0" smtClean="0"/>
          </a:p>
          <a:p>
            <a:pPr marL="457200" indent="-457200" algn="just">
              <a:buAutoNum type="alphaLcParenR"/>
            </a:pPr>
            <a:r>
              <a:rPr lang="es-MX" sz="2300" dirty="0" smtClean="0"/>
              <a:t>Recuperar especies de interés comercial;</a:t>
            </a:r>
          </a:p>
          <a:p>
            <a:pPr marL="457200" indent="-457200" algn="just">
              <a:buAutoNum type="alphaLcParenR"/>
            </a:pPr>
            <a:r>
              <a:rPr lang="es-MX" sz="2300" dirty="0" smtClean="0"/>
              <a:t>Mejorar la productividad pesquera en aguas adyacentes;</a:t>
            </a:r>
          </a:p>
          <a:p>
            <a:pPr marL="457200" indent="-457200" algn="just">
              <a:buAutoNum type="alphaLcParenR"/>
            </a:pPr>
            <a:r>
              <a:rPr lang="es-MX" sz="2300" dirty="0" smtClean="0"/>
              <a:t>Evitar que se llegue a la sobreexplotación;</a:t>
            </a:r>
          </a:p>
          <a:p>
            <a:pPr marL="457200" indent="-457200" algn="just">
              <a:buAutoNum type="alphaLcParenR"/>
            </a:pPr>
            <a:r>
              <a:rPr lang="es-MX" sz="2300" dirty="0" smtClean="0"/>
              <a:t>Recuperar especies sobreexplotadas;</a:t>
            </a:r>
          </a:p>
          <a:p>
            <a:pPr marL="457200" indent="-457200" algn="just">
              <a:buAutoNum type="alphaLcParenR"/>
            </a:pPr>
            <a:r>
              <a:rPr lang="es-MX" sz="2300" dirty="0" smtClean="0"/>
              <a:t>Preservar el hábitat de las especies pesqueras;</a:t>
            </a:r>
          </a:p>
          <a:p>
            <a:pPr marL="457200" indent="-457200" algn="just">
              <a:buAutoNum type="alphaLcParenR"/>
            </a:pPr>
            <a:r>
              <a:rPr lang="es-MX" sz="2300" dirty="0" smtClean="0"/>
              <a:t>Contribuir al mantenimiento de los procesos biológicos (crianza, reclutamiento, crecimiento, reproducción, alimentación).</a:t>
            </a:r>
            <a:endParaRPr lang="es-MX" sz="2300" dirty="0"/>
          </a:p>
          <a:p>
            <a:pPr algn="just"/>
            <a:endParaRPr lang="es-MX" sz="2300" dirty="0" smtClean="0"/>
          </a:p>
          <a:p>
            <a:pPr algn="just"/>
            <a:r>
              <a:rPr lang="es-MX" sz="2300" dirty="0" smtClean="0"/>
              <a:t>Los objetivos pesqueros especificados se deben de relacionar con beneficios ambientales y socioeconómicos.</a:t>
            </a:r>
          </a:p>
        </p:txBody>
      </p:sp>
    </p:spTree>
    <p:extLst>
      <p:ext uri="{BB962C8B-B14F-4D97-AF65-F5344CB8AC3E}">
        <p14:creationId xmlns:p14="http://schemas.microsoft.com/office/powerpoint/2010/main" val="398867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ext uri="{D42A27DB-BD31-4B8C-83A1-F6EECF244321}">
                <p14:modId xmlns:p14="http://schemas.microsoft.com/office/powerpoint/2010/main" val="107998325"/>
              </p:ext>
            </p:extLst>
          </p:nvPr>
        </p:nvGraphicFramePr>
        <p:xfrm>
          <a:off x="770433" y="2533016"/>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smtClean="0"/>
                        <a:t>Corredor San Cosme-Punta Coyote</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r>
                        <a:rPr lang="es-MX" sz="1800" dirty="0" smtClean="0"/>
                        <a:t>●</a:t>
                      </a: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
        <p:nvSpPr>
          <p:cNvPr id="5" name="CuadroTexto 4"/>
          <p:cNvSpPr txBox="1"/>
          <p:nvPr/>
        </p:nvSpPr>
        <p:spPr>
          <a:xfrm>
            <a:off x="353704" y="401049"/>
            <a:ext cx="11484591" cy="2277547"/>
          </a:xfrm>
          <a:prstGeom prst="rect">
            <a:avLst/>
          </a:prstGeom>
          <a:noFill/>
        </p:spPr>
        <p:txBody>
          <a:bodyPr wrap="square" rtlCol="0">
            <a:spAutoFit/>
          </a:bodyPr>
          <a:lstStyle/>
          <a:p>
            <a:pPr algn="ctr"/>
            <a:r>
              <a:rPr lang="es-MX" sz="2400" b="1" dirty="0" smtClean="0"/>
              <a:t>Corredor marino San Cosme-Punta Coyote</a:t>
            </a:r>
          </a:p>
          <a:p>
            <a:pPr algn="just"/>
            <a:endParaRPr lang="es-MX" sz="2200" dirty="0" smtClean="0"/>
          </a:p>
          <a:p>
            <a:pPr algn="just"/>
            <a:r>
              <a:rPr lang="es-MX" sz="2200" dirty="0" smtClean="0"/>
              <a:t>Proteger </a:t>
            </a:r>
            <a:r>
              <a:rPr lang="es-MX" sz="2200" dirty="0"/>
              <a:t>o recuperar de especies de escama, elasmobranquios, crustáceos y moluscos, de importancia comercial, en etapas juveniles y de reproducción, para mejorar en el largo plazo las capturas alrededor de dichas zonas </a:t>
            </a:r>
            <a:r>
              <a:rPr lang="es-MX" b="1" dirty="0">
                <a:solidFill>
                  <a:schemeClr val="bg1">
                    <a:lumMod val="50000"/>
                  </a:schemeClr>
                </a:solidFill>
              </a:rPr>
              <a:t>(DOF 2012)</a:t>
            </a:r>
          </a:p>
          <a:p>
            <a:pPr algn="just"/>
            <a:endParaRPr lang="es-MX" sz="2700" dirty="0"/>
          </a:p>
        </p:txBody>
      </p:sp>
      <p:sp>
        <p:nvSpPr>
          <p:cNvPr id="7"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Baja California Sur</a:t>
            </a:r>
            <a:endParaRPr lang="es-MX" sz="2600" b="1" dirty="0">
              <a:latin typeface="+mj-lt"/>
              <a:cs typeface="Helvetica"/>
            </a:endParaRPr>
          </a:p>
        </p:txBody>
      </p:sp>
    </p:spTree>
    <p:extLst>
      <p:ext uri="{BB962C8B-B14F-4D97-AF65-F5344CB8AC3E}">
        <p14:creationId xmlns:p14="http://schemas.microsoft.com/office/powerpoint/2010/main" val="241807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6" name="CuadroTexto 5"/>
          <p:cNvSpPr txBox="1"/>
          <p:nvPr/>
        </p:nvSpPr>
        <p:spPr>
          <a:xfrm>
            <a:off x="353704" y="401049"/>
            <a:ext cx="11484591" cy="2754600"/>
          </a:xfrm>
          <a:prstGeom prst="rect">
            <a:avLst/>
          </a:prstGeom>
          <a:noFill/>
        </p:spPr>
        <p:txBody>
          <a:bodyPr wrap="square" rtlCol="0">
            <a:spAutoFit/>
          </a:bodyPr>
          <a:lstStyle/>
          <a:p>
            <a:pPr algn="ctr"/>
            <a:r>
              <a:rPr lang="es-MX" sz="2400" b="1" dirty="0" smtClean="0"/>
              <a:t>Bahía Espíritu Santo, Sian </a:t>
            </a:r>
            <a:r>
              <a:rPr lang="es-MX" sz="2400" b="1" dirty="0" err="1" smtClean="0"/>
              <a:t>Ka’an</a:t>
            </a:r>
            <a:endParaRPr lang="es-MX" sz="2400" b="1" dirty="0" smtClean="0"/>
          </a:p>
          <a:p>
            <a:pPr algn="just"/>
            <a:endParaRPr lang="es-MX" sz="2200" dirty="0" smtClean="0"/>
          </a:p>
          <a:p>
            <a:pPr algn="just"/>
            <a:r>
              <a:rPr lang="es-MX" sz="2000" dirty="0" smtClean="0"/>
              <a:t>Contribuir </a:t>
            </a:r>
            <a:r>
              <a:rPr lang="es-MX" sz="2000" dirty="0"/>
              <a:t>a la conservación y aprovechamiento sustentable de las especies </a:t>
            </a:r>
            <a:r>
              <a:rPr lang="es-MX" sz="2000" dirty="0" smtClean="0"/>
              <a:t>de interés </a:t>
            </a:r>
            <a:r>
              <a:rPr lang="es-MX" sz="2000" dirty="0"/>
              <a:t>comercial dentro de la </a:t>
            </a:r>
            <a:r>
              <a:rPr lang="es-MX" sz="2000" dirty="0" smtClean="0"/>
              <a:t>Reserva. La conservación </a:t>
            </a:r>
            <a:r>
              <a:rPr lang="es-MX" sz="2000" dirty="0"/>
              <a:t>de reservas biológicas </a:t>
            </a:r>
            <a:r>
              <a:rPr lang="es-MX" sz="2000" dirty="0" smtClean="0"/>
              <a:t>pesqueras se lograra mediante la protección de </a:t>
            </a:r>
            <a:r>
              <a:rPr lang="es-MX" sz="2000" dirty="0"/>
              <a:t>procesos de </a:t>
            </a:r>
            <a:r>
              <a:rPr lang="es-MX" sz="2000" dirty="0" smtClean="0"/>
              <a:t>reproducción</a:t>
            </a:r>
            <a:r>
              <a:rPr lang="es-MX" sz="2000" dirty="0"/>
              <a:t>, alumbramiento </a:t>
            </a:r>
            <a:r>
              <a:rPr lang="es-MX" sz="2000" dirty="0" smtClean="0"/>
              <a:t>y crianza de varias </a:t>
            </a:r>
            <a:r>
              <a:rPr lang="es-MX" sz="2000" dirty="0"/>
              <a:t>especies que sustentan pesquerías locales, </a:t>
            </a:r>
            <a:r>
              <a:rPr lang="es-MX" sz="2000" dirty="0" smtClean="0"/>
              <a:t>y </a:t>
            </a:r>
            <a:r>
              <a:rPr lang="es-MX" sz="2000" dirty="0"/>
              <a:t>la reducción de la mortalidad por </a:t>
            </a:r>
            <a:r>
              <a:rPr lang="es-MX" sz="2000" dirty="0" smtClean="0"/>
              <a:t>pesca, y que se verá reflejado </a:t>
            </a:r>
            <a:r>
              <a:rPr lang="es-MX" sz="2000" dirty="0"/>
              <a:t>en el crecimiento de biomasa que puede dispersarse </a:t>
            </a:r>
            <a:r>
              <a:rPr lang="es-MX" sz="2000" dirty="0" smtClean="0"/>
              <a:t>hacia</a:t>
            </a:r>
            <a:r>
              <a:rPr lang="pt-BR" sz="2000" dirty="0" smtClean="0"/>
              <a:t> </a:t>
            </a:r>
            <a:r>
              <a:rPr lang="pt-BR" sz="2000" dirty="0"/>
              <a:t>zonas de pesca </a:t>
            </a:r>
            <a:r>
              <a:rPr lang="pt-BR" sz="2000" dirty="0" err="1" smtClean="0"/>
              <a:t>adyacentes</a:t>
            </a:r>
            <a:r>
              <a:rPr lang="pt-BR" sz="2000" dirty="0" smtClean="0"/>
              <a:t> </a:t>
            </a:r>
            <a:r>
              <a:rPr lang="es-MX" b="1" dirty="0" smtClean="0">
                <a:solidFill>
                  <a:schemeClr val="bg1">
                    <a:lumMod val="50000"/>
                  </a:schemeClr>
                </a:solidFill>
              </a:rPr>
              <a:t>(DOF </a:t>
            </a:r>
            <a:r>
              <a:rPr lang="es-MX" b="1" dirty="0">
                <a:solidFill>
                  <a:schemeClr val="bg1">
                    <a:lumMod val="50000"/>
                  </a:schemeClr>
                </a:solidFill>
              </a:rPr>
              <a:t>2012)</a:t>
            </a:r>
          </a:p>
          <a:p>
            <a:pPr algn="just"/>
            <a:endParaRPr lang="es-MX" sz="2700" dirty="0"/>
          </a:p>
        </p:txBody>
      </p:sp>
      <p:sp>
        <p:nvSpPr>
          <p:cNvPr id="7"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Quintana Roo</a:t>
            </a:r>
            <a:endParaRPr lang="es-MX" sz="2600" b="1" dirty="0">
              <a:latin typeface="+mj-lt"/>
              <a:cs typeface="Helvetica"/>
            </a:endParaRPr>
          </a:p>
        </p:txBody>
      </p:sp>
      <p:graphicFrame>
        <p:nvGraphicFramePr>
          <p:cNvPr id="8" name="Tabla 7"/>
          <p:cNvGraphicFramePr>
            <a:graphicFrameLocks noGrp="1"/>
          </p:cNvGraphicFramePr>
          <p:nvPr>
            <p:extLst>
              <p:ext uri="{D42A27DB-BD31-4B8C-83A1-F6EECF244321}">
                <p14:modId xmlns:p14="http://schemas.microsoft.com/office/powerpoint/2010/main" val="1665431818"/>
              </p:ext>
            </p:extLst>
          </p:nvPr>
        </p:nvGraphicFramePr>
        <p:xfrm>
          <a:off x="770433" y="2816757"/>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smtClean="0"/>
                        <a:t>Bahía Espíritu</a:t>
                      </a:r>
                      <a:r>
                        <a:rPr lang="es-MX" baseline="0" dirty="0" smtClean="0"/>
                        <a:t> Santo</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Tree>
    <p:extLst>
      <p:ext uri="{BB962C8B-B14F-4D97-AF65-F5344CB8AC3E}">
        <p14:creationId xmlns:p14="http://schemas.microsoft.com/office/powerpoint/2010/main" val="168836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CuadroTexto 2"/>
          <p:cNvSpPr txBox="1"/>
          <p:nvPr/>
        </p:nvSpPr>
        <p:spPr>
          <a:xfrm>
            <a:off x="353704" y="401049"/>
            <a:ext cx="11484591" cy="2754600"/>
          </a:xfrm>
          <a:prstGeom prst="rect">
            <a:avLst/>
          </a:prstGeom>
          <a:noFill/>
        </p:spPr>
        <p:txBody>
          <a:bodyPr wrap="square" rtlCol="0">
            <a:spAutoFit/>
          </a:bodyPr>
          <a:lstStyle/>
          <a:p>
            <a:pPr algn="ctr"/>
            <a:r>
              <a:rPr lang="es-MX" sz="2400" b="1" dirty="0" smtClean="0"/>
              <a:t>Banco Chinchorro y Punta Herrero</a:t>
            </a:r>
          </a:p>
          <a:p>
            <a:pPr algn="just"/>
            <a:endParaRPr lang="es-MX" sz="2200" dirty="0" smtClean="0"/>
          </a:p>
          <a:p>
            <a:pPr algn="just"/>
            <a:r>
              <a:rPr lang="es-MX" sz="2000" dirty="0" smtClean="0"/>
              <a:t>Contribuir </a:t>
            </a:r>
            <a:r>
              <a:rPr lang="es-MX" sz="2000" dirty="0"/>
              <a:t>a la conservación y aprovechamiento sustentable </a:t>
            </a:r>
            <a:r>
              <a:rPr lang="es-MX" sz="2000" dirty="0" smtClean="0"/>
              <a:t>especies de interés pesquero. La conservación de especies de importancia comercial y deportivo-recreativa se lograra mediante la protección de </a:t>
            </a:r>
            <a:r>
              <a:rPr lang="es-MX" sz="2000" dirty="0"/>
              <a:t>procesos de </a:t>
            </a:r>
            <a:r>
              <a:rPr lang="es-MX" sz="2000" dirty="0" smtClean="0"/>
              <a:t>reproducción y crianza de varias </a:t>
            </a:r>
            <a:r>
              <a:rPr lang="es-MX" sz="2000" dirty="0"/>
              <a:t>especies que sustentan pesquerías locales, </a:t>
            </a:r>
            <a:r>
              <a:rPr lang="es-MX" sz="2000" dirty="0" smtClean="0"/>
              <a:t>y </a:t>
            </a:r>
            <a:r>
              <a:rPr lang="es-MX" sz="2000" dirty="0"/>
              <a:t>la reducción de la mortalidad por </a:t>
            </a:r>
            <a:r>
              <a:rPr lang="es-MX" sz="2000" dirty="0" smtClean="0"/>
              <a:t>pesca, y que se verá reflejado </a:t>
            </a:r>
            <a:r>
              <a:rPr lang="es-MX" sz="2000" dirty="0"/>
              <a:t>en el crecimiento de biomasa que puede dispersarse </a:t>
            </a:r>
            <a:r>
              <a:rPr lang="es-MX" sz="2000" dirty="0" smtClean="0"/>
              <a:t>hacia</a:t>
            </a:r>
            <a:r>
              <a:rPr lang="pt-BR" sz="2000" dirty="0" smtClean="0"/>
              <a:t> </a:t>
            </a:r>
            <a:r>
              <a:rPr lang="pt-BR" sz="2000" dirty="0"/>
              <a:t>zonas de pesca </a:t>
            </a:r>
            <a:r>
              <a:rPr lang="pt-BR" sz="2000" dirty="0" err="1" smtClean="0"/>
              <a:t>adyacentes</a:t>
            </a:r>
            <a:r>
              <a:rPr lang="pt-BR" sz="2000" dirty="0" smtClean="0"/>
              <a:t> </a:t>
            </a:r>
            <a:r>
              <a:rPr lang="es-MX" b="1" dirty="0" smtClean="0">
                <a:solidFill>
                  <a:schemeClr val="bg1">
                    <a:lumMod val="50000"/>
                  </a:schemeClr>
                </a:solidFill>
              </a:rPr>
              <a:t>(DOF 2013)</a:t>
            </a:r>
            <a:endParaRPr lang="es-MX" b="1" dirty="0">
              <a:solidFill>
                <a:schemeClr val="bg1">
                  <a:lumMod val="50000"/>
                </a:schemeClr>
              </a:solidFill>
            </a:endParaRPr>
          </a:p>
          <a:p>
            <a:pPr algn="just"/>
            <a:endParaRPr lang="es-MX" sz="2700" dirty="0"/>
          </a:p>
        </p:txBody>
      </p:sp>
      <p:graphicFrame>
        <p:nvGraphicFramePr>
          <p:cNvPr id="4" name="Tabla 3"/>
          <p:cNvGraphicFramePr>
            <a:graphicFrameLocks noGrp="1"/>
          </p:cNvGraphicFramePr>
          <p:nvPr>
            <p:extLst>
              <p:ext uri="{D42A27DB-BD31-4B8C-83A1-F6EECF244321}">
                <p14:modId xmlns:p14="http://schemas.microsoft.com/office/powerpoint/2010/main" val="2573270972"/>
              </p:ext>
            </p:extLst>
          </p:nvPr>
        </p:nvGraphicFramePr>
        <p:xfrm>
          <a:off x="770433" y="2848841"/>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smtClean="0"/>
                        <a:t>Banco</a:t>
                      </a:r>
                      <a:r>
                        <a:rPr lang="es-MX" baseline="0" dirty="0" smtClean="0"/>
                        <a:t> Chinchorro y Punta Herrero</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
        <p:nvSpPr>
          <p:cNvPr id="5"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Quintana Roo</a:t>
            </a:r>
            <a:endParaRPr lang="es-MX" sz="2600" b="1" dirty="0">
              <a:latin typeface="+mj-lt"/>
              <a:cs typeface="Helvetica"/>
            </a:endParaRPr>
          </a:p>
        </p:txBody>
      </p:sp>
    </p:spTree>
    <p:extLst>
      <p:ext uri="{BB962C8B-B14F-4D97-AF65-F5344CB8AC3E}">
        <p14:creationId xmlns:p14="http://schemas.microsoft.com/office/powerpoint/2010/main" val="52386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Sinaloa</a:t>
            </a:r>
            <a:endParaRPr lang="es-MX" sz="2600" b="1" dirty="0">
              <a:latin typeface="+mj-lt"/>
              <a:cs typeface="Helvetica"/>
            </a:endParaRPr>
          </a:p>
        </p:txBody>
      </p:sp>
      <p:sp>
        <p:nvSpPr>
          <p:cNvPr id="4" name="CuadroTexto 3"/>
          <p:cNvSpPr txBox="1"/>
          <p:nvPr/>
        </p:nvSpPr>
        <p:spPr>
          <a:xfrm>
            <a:off x="353704" y="401049"/>
            <a:ext cx="11484591" cy="1831271"/>
          </a:xfrm>
          <a:prstGeom prst="rect">
            <a:avLst/>
          </a:prstGeom>
          <a:noFill/>
        </p:spPr>
        <p:txBody>
          <a:bodyPr wrap="square" rtlCol="0">
            <a:spAutoFit/>
          </a:bodyPr>
          <a:lstStyle/>
          <a:p>
            <a:pPr algn="ctr"/>
            <a:r>
              <a:rPr lang="es-MX" sz="2400" b="1" dirty="0" err="1" smtClean="0"/>
              <a:t>Teacapán</a:t>
            </a:r>
            <a:endParaRPr lang="es-MX" sz="2400" b="1" dirty="0" smtClean="0"/>
          </a:p>
          <a:p>
            <a:pPr algn="just"/>
            <a:endParaRPr lang="es-MX" sz="2200" dirty="0" smtClean="0"/>
          </a:p>
          <a:p>
            <a:pPr algn="just"/>
            <a:r>
              <a:rPr lang="es-MX" sz="2000" dirty="0" smtClean="0"/>
              <a:t>Proteger y recuperar los bancos del ostión de placer (</a:t>
            </a:r>
            <a:r>
              <a:rPr lang="es-MX" sz="2000" i="1" dirty="0" err="1" smtClean="0"/>
              <a:t>Crassotrea</a:t>
            </a:r>
            <a:r>
              <a:rPr lang="es-MX" sz="2000" i="1" dirty="0" smtClean="0"/>
              <a:t> </a:t>
            </a:r>
            <a:r>
              <a:rPr lang="es-MX" sz="2000" i="1" dirty="0" err="1" smtClean="0"/>
              <a:t>corteziensis</a:t>
            </a:r>
            <a:r>
              <a:rPr lang="es-MX" sz="2000" dirty="0" smtClean="0"/>
              <a:t>)</a:t>
            </a:r>
            <a:r>
              <a:rPr lang="pt-BR" sz="2000" dirty="0" smtClean="0"/>
              <a:t> para favorecer </a:t>
            </a:r>
            <a:r>
              <a:rPr lang="pt-BR" sz="2000" dirty="0" err="1" smtClean="0"/>
              <a:t>el</a:t>
            </a:r>
            <a:r>
              <a:rPr lang="pt-BR" sz="2000" dirty="0" smtClean="0"/>
              <a:t> </a:t>
            </a:r>
            <a:r>
              <a:rPr lang="pt-BR" sz="2000" dirty="0" err="1" smtClean="0"/>
              <a:t>asentamiento</a:t>
            </a:r>
            <a:r>
              <a:rPr lang="pt-BR" sz="2000" dirty="0" smtClean="0"/>
              <a:t> de sus </a:t>
            </a:r>
            <a:r>
              <a:rPr lang="pt-BR" sz="2000" dirty="0" err="1" smtClean="0"/>
              <a:t>poblaciones</a:t>
            </a:r>
            <a:r>
              <a:rPr lang="pt-BR" sz="2000" dirty="0" smtClean="0"/>
              <a:t> </a:t>
            </a:r>
            <a:r>
              <a:rPr lang="es-MX" b="1" dirty="0" smtClean="0">
                <a:solidFill>
                  <a:schemeClr val="bg1">
                    <a:lumMod val="50000"/>
                  </a:schemeClr>
                </a:solidFill>
              </a:rPr>
              <a:t>(DOF 2014)</a:t>
            </a:r>
            <a:r>
              <a:rPr lang="pt-BR" dirty="0" smtClean="0"/>
              <a:t>.</a:t>
            </a:r>
            <a:endParaRPr lang="es-MX" b="1" dirty="0">
              <a:solidFill>
                <a:schemeClr val="bg1">
                  <a:lumMod val="50000"/>
                </a:schemeClr>
              </a:solidFill>
            </a:endParaRPr>
          </a:p>
          <a:p>
            <a:pPr algn="just"/>
            <a:endParaRPr lang="es-MX" sz="2700" dirty="0"/>
          </a:p>
        </p:txBody>
      </p:sp>
      <p:graphicFrame>
        <p:nvGraphicFramePr>
          <p:cNvPr id="5" name="Tabla 4"/>
          <p:cNvGraphicFramePr>
            <a:graphicFrameLocks noGrp="1"/>
          </p:cNvGraphicFramePr>
          <p:nvPr>
            <p:extLst>
              <p:ext uri="{D42A27DB-BD31-4B8C-83A1-F6EECF244321}">
                <p14:modId xmlns:p14="http://schemas.microsoft.com/office/powerpoint/2010/main" val="1836646396"/>
              </p:ext>
            </p:extLst>
          </p:nvPr>
        </p:nvGraphicFramePr>
        <p:xfrm>
          <a:off x="770433" y="2319451"/>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err="1" smtClean="0"/>
                        <a:t>Teacapán</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r>
                        <a:rPr lang="es-MX" sz="1800" dirty="0" smtClean="0"/>
                        <a:t>●</a:t>
                      </a: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r>
                        <a:rPr lang="es-MX" sz="1800" dirty="0" smtClean="0"/>
                        <a:t>●</a:t>
                      </a: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endParaRPr lang="es-MX" dirty="0"/>
                    </a:p>
                  </a:txBody>
                  <a:tcPr/>
                </a:tc>
              </a:tr>
            </a:tbl>
          </a:graphicData>
        </a:graphic>
      </p:graphicFrame>
    </p:spTree>
    <p:extLst>
      <p:ext uri="{BB962C8B-B14F-4D97-AF65-F5344CB8AC3E}">
        <p14:creationId xmlns:p14="http://schemas.microsoft.com/office/powerpoint/2010/main" val="244383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Baja California Sur</a:t>
            </a:r>
            <a:endParaRPr lang="es-MX" sz="2600" b="1" dirty="0">
              <a:latin typeface="+mj-lt"/>
              <a:cs typeface="Helvetica"/>
            </a:endParaRPr>
          </a:p>
        </p:txBody>
      </p:sp>
      <p:sp>
        <p:nvSpPr>
          <p:cNvPr id="4" name="CuadroTexto 3"/>
          <p:cNvSpPr txBox="1"/>
          <p:nvPr/>
        </p:nvSpPr>
        <p:spPr>
          <a:xfrm>
            <a:off x="353704" y="401049"/>
            <a:ext cx="11484591" cy="2754600"/>
          </a:xfrm>
          <a:prstGeom prst="rect">
            <a:avLst/>
          </a:prstGeom>
          <a:noFill/>
        </p:spPr>
        <p:txBody>
          <a:bodyPr wrap="square" rtlCol="0">
            <a:spAutoFit/>
          </a:bodyPr>
          <a:lstStyle/>
          <a:p>
            <a:pPr algn="ctr"/>
            <a:r>
              <a:rPr lang="es-MX" sz="2400" b="1" dirty="0" smtClean="0"/>
              <a:t>Golfo de Ulloa</a:t>
            </a:r>
          </a:p>
          <a:p>
            <a:pPr algn="just"/>
            <a:endParaRPr lang="es-MX" sz="2200" dirty="0" smtClean="0"/>
          </a:p>
          <a:p>
            <a:pPr algn="just"/>
            <a:r>
              <a:rPr lang="es-MX" sz="2000" dirty="0" smtClean="0"/>
              <a:t>Contribuir a la conservación y el aprovechamiento sustentable de las especies de interés pesquero, así como aquellas en régimen de protección especial. Lo cual se lograra mediante la protección de procesos de reproducción y crianza, y su reducción en la mortalidad por pesca, y que se verá reflejado en el crecimiento de la biomasa de muchas especies marinas y contribuirá a la conservación de las tortugas marinas, mediante regulaciones específicas </a:t>
            </a:r>
            <a:r>
              <a:rPr lang="es-MX" b="1" dirty="0" smtClean="0">
                <a:solidFill>
                  <a:schemeClr val="bg1">
                    <a:lumMod val="50000"/>
                  </a:schemeClr>
                </a:solidFill>
              </a:rPr>
              <a:t>(DOF 2015)</a:t>
            </a:r>
            <a:r>
              <a:rPr lang="pt-BR" dirty="0" smtClean="0"/>
              <a:t>.</a:t>
            </a:r>
            <a:endParaRPr lang="es-MX" b="1" dirty="0">
              <a:solidFill>
                <a:schemeClr val="bg1">
                  <a:lumMod val="50000"/>
                </a:schemeClr>
              </a:solidFill>
            </a:endParaRPr>
          </a:p>
          <a:p>
            <a:pPr algn="just"/>
            <a:endParaRPr lang="es-MX" sz="2700" dirty="0"/>
          </a:p>
        </p:txBody>
      </p:sp>
      <p:graphicFrame>
        <p:nvGraphicFramePr>
          <p:cNvPr id="5" name="Tabla 4"/>
          <p:cNvGraphicFramePr>
            <a:graphicFrameLocks noGrp="1"/>
          </p:cNvGraphicFramePr>
          <p:nvPr>
            <p:extLst>
              <p:ext uri="{D42A27DB-BD31-4B8C-83A1-F6EECF244321}">
                <p14:modId xmlns:p14="http://schemas.microsoft.com/office/powerpoint/2010/main" val="173379821"/>
              </p:ext>
            </p:extLst>
          </p:nvPr>
        </p:nvGraphicFramePr>
        <p:xfrm>
          <a:off x="770433" y="2775647"/>
          <a:ext cx="10651133" cy="3345452"/>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smtClean="0"/>
                        <a:t>Golfo de Ulloa</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673">
                <a:tc>
                  <a:txBody>
                    <a:bodyPr/>
                    <a:lstStyle/>
                    <a:p>
                      <a:pPr algn="just"/>
                      <a:r>
                        <a:rPr lang="es-MX" dirty="0" smtClean="0"/>
                        <a:t>Conservar especies en régimen</a:t>
                      </a:r>
                      <a:r>
                        <a:rPr lang="es-MX" baseline="0" dirty="0" smtClean="0"/>
                        <a:t> de protección especial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Tree>
    <p:extLst>
      <p:ext uri="{BB962C8B-B14F-4D97-AF65-F5344CB8AC3E}">
        <p14:creationId xmlns:p14="http://schemas.microsoft.com/office/powerpoint/2010/main" val="47432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59810" y="2"/>
            <a:ext cx="4313130" cy="11737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3" name="CuadroTexto 2"/>
          <p:cNvSpPr txBox="1"/>
          <p:nvPr/>
        </p:nvSpPr>
        <p:spPr>
          <a:xfrm>
            <a:off x="353704" y="401049"/>
            <a:ext cx="11484591" cy="2754600"/>
          </a:xfrm>
          <a:prstGeom prst="rect">
            <a:avLst/>
          </a:prstGeom>
          <a:noFill/>
        </p:spPr>
        <p:txBody>
          <a:bodyPr wrap="square" rtlCol="0">
            <a:spAutoFit/>
          </a:bodyPr>
          <a:lstStyle/>
          <a:p>
            <a:pPr algn="ctr"/>
            <a:r>
              <a:rPr lang="es-MX" sz="2400" b="1" dirty="0" err="1" smtClean="0"/>
              <a:t>Akumal</a:t>
            </a:r>
            <a:endParaRPr lang="es-MX" sz="2400" b="1" dirty="0" smtClean="0"/>
          </a:p>
          <a:p>
            <a:pPr algn="just"/>
            <a:endParaRPr lang="es-MX" sz="2200" dirty="0" smtClean="0"/>
          </a:p>
          <a:p>
            <a:pPr algn="just"/>
            <a:r>
              <a:rPr lang="es-MX" sz="2000" dirty="0" smtClean="0"/>
              <a:t>Contribuir </a:t>
            </a:r>
            <a:r>
              <a:rPr lang="es-MX" sz="2000" dirty="0"/>
              <a:t>a la conservación y aprovechamiento sustentable </a:t>
            </a:r>
            <a:r>
              <a:rPr lang="es-MX" sz="2000" dirty="0" smtClean="0"/>
              <a:t>especies de interés pesquero. La conservación de especies de importancia comercial y deportivo-recreativa se lograra mediante la protección de </a:t>
            </a:r>
            <a:r>
              <a:rPr lang="es-MX" sz="2000" dirty="0"/>
              <a:t>procesos de </a:t>
            </a:r>
            <a:r>
              <a:rPr lang="es-MX" sz="2000" dirty="0" smtClean="0"/>
              <a:t>reproducción y crianza de varias </a:t>
            </a:r>
            <a:r>
              <a:rPr lang="es-MX" sz="2000" dirty="0"/>
              <a:t>especies que sustentan pesquerías locales, </a:t>
            </a:r>
            <a:r>
              <a:rPr lang="es-MX" sz="2000" dirty="0" smtClean="0"/>
              <a:t>y </a:t>
            </a:r>
            <a:r>
              <a:rPr lang="es-MX" sz="2000" dirty="0"/>
              <a:t>la reducción de la mortalidad por </a:t>
            </a:r>
            <a:r>
              <a:rPr lang="es-MX" sz="2000" dirty="0" smtClean="0"/>
              <a:t>pesca, y que se verá reflejado </a:t>
            </a:r>
            <a:r>
              <a:rPr lang="es-MX" sz="2000" dirty="0"/>
              <a:t>en el crecimiento de biomasa que puede dispersarse </a:t>
            </a:r>
            <a:r>
              <a:rPr lang="es-MX" sz="2000" dirty="0" smtClean="0"/>
              <a:t>hacia</a:t>
            </a:r>
            <a:r>
              <a:rPr lang="pt-BR" sz="2000" dirty="0" smtClean="0"/>
              <a:t> </a:t>
            </a:r>
            <a:r>
              <a:rPr lang="pt-BR" sz="2000" dirty="0"/>
              <a:t>zonas de pesca </a:t>
            </a:r>
            <a:r>
              <a:rPr lang="pt-BR" sz="2000" dirty="0" err="1" smtClean="0"/>
              <a:t>adyacentes</a:t>
            </a:r>
            <a:r>
              <a:rPr lang="pt-BR" sz="2000" dirty="0" smtClean="0"/>
              <a:t> </a:t>
            </a:r>
            <a:r>
              <a:rPr lang="es-MX" b="1" dirty="0" smtClean="0">
                <a:solidFill>
                  <a:schemeClr val="bg1">
                    <a:lumMod val="50000"/>
                  </a:schemeClr>
                </a:solidFill>
              </a:rPr>
              <a:t>(DOF 2015)</a:t>
            </a:r>
            <a:endParaRPr lang="es-MX" b="1" dirty="0">
              <a:solidFill>
                <a:schemeClr val="bg1">
                  <a:lumMod val="50000"/>
                </a:schemeClr>
              </a:solidFill>
            </a:endParaRPr>
          </a:p>
          <a:p>
            <a:pPr algn="just"/>
            <a:endParaRPr lang="es-MX" sz="2700" dirty="0"/>
          </a:p>
        </p:txBody>
      </p:sp>
      <p:graphicFrame>
        <p:nvGraphicFramePr>
          <p:cNvPr id="4" name="Tabla 3"/>
          <p:cNvGraphicFramePr>
            <a:graphicFrameLocks noGrp="1"/>
          </p:cNvGraphicFramePr>
          <p:nvPr>
            <p:extLst>
              <p:ext uri="{D42A27DB-BD31-4B8C-83A1-F6EECF244321}">
                <p14:modId xmlns:p14="http://schemas.microsoft.com/office/powerpoint/2010/main" val="1561223932"/>
              </p:ext>
            </p:extLst>
          </p:nvPr>
        </p:nvGraphicFramePr>
        <p:xfrm>
          <a:off x="770433" y="2880925"/>
          <a:ext cx="10651133" cy="2972779"/>
        </p:xfrm>
        <a:graphic>
          <a:graphicData uri="http://schemas.openxmlformats.org/drawingml/2006/table">
            <a:tbl>
              <a:tblPr firstRow="1" bandRow="1">
                <a:tableStyleId>{5C22544A-7EE6-4342-B048-85BDC9FD1C3A}</a:tableStyleId>
              </a:tblPr>
              <a:tblGrid>
                <a:gridCol w="7119027"/>
                <a:gridCol w="3532106"/>
              </a:tblGrid>
              <a:tr h="406272">
                <a:tc>
                  <a:txBody>
                    <a:bodyPr/>
                    <a:lstStyle/>
                    <a:p>
                      <a:pPr algn="just"/>
                      <a:r>
                        <a:rPr lang="es-MX" dirty="0" smtClean="0"/>
                        <a:t>Objetivos</a:t>
                      </a:r>
                      <a:endParaRPr lang="es-MX" dirty="0"/>
                    </a:p>
                  </a:txBody>
                  <a:tcPr/>
                </a:tc>
                <a:tc>
                  <a:txBody>
                    <a:bodyPr/>
                    <a:lstStyle/>
                    <a:p>
                      <a:pPr algn="ctr"/>
                      <a:r>
                        <a:rPr lang="es-MX" dirty="0" err="1" smtClean="0"/>
                        <a:t>Akumal</a:t>
                      </a:r>
                      <a:endParaRPr lang="es-MX" dirty="0"/>
                    </a:p>
                  </a:txBody>
                  <a:tcPr/>
                </a:tc>
              </a:tr>
              <a:tr h="372673">
                <a:tc>
                  <a:txBody>
                    <a:bodyPr/>
                    <a:lstStyle/>
                    <a:p>
                      <a:pPr algn="just"/>
                      <a:r>
                        <a:rPr lang="es-MX" dirty="0" smtClean="0"/>
                        <a:t>Recuperar</a:t>
                      </a:r>
                      <a:r>
                        <a:rPr lang="es-MX" baseline="0" dirty="0" smtClean="0"/>
                        <a:t> especies de interés comercial</a:t>
                      </a:r>
                      <a:endParaRPr lang="es-MX" dirty="0"/>
                    </a:p>
                  </a:txBody>
                  <a:tcPr/>
                </a:tc>
                <a:tc>
                  <a:txBody>
                    <a:bodyPr/>
                    <a:lstStyle/>
                    <a:p>
                      <a:pPr algn="ctr"/>
                      <a:r>
                        <a:rPr lang="es-MX" sz="1800" dirty="0" smtClean="0"/>
                        <a:t>●</a:t>
                      </a:r>
                      <a:endParaRPr lang="es-MX" sz="1800" dirty="0"/>
                    </a:p>
                  </a:txBody>
                  <a:tcPr/>
                </a:tc>
              </a:tr>
              <a:tr h="372852">
                <a:tc>
                  <a:txBody>
                    <a:bodyPr/>
                    <a:lstStyle/>
                    <a:p>
                      <a:pPr algn="just"/>
                      <a:r>
                        <a:rPr lang="es-MX" dirty="0" smtClean="0"/>
                        <a:t>Mejorar la productividad</a:t>
                      </a:r>
                      <a:r>
                        <a:rPr lang="es-MX" baseline="0" dirty="0" smtClean="0"/>
                        <a:t> pesquera en aguas adyacentes</a:t>
                      </a:r>
                      <a:endParaRPr lang="es-MX" dirty="0"/>
                    </a:p>
                  </a:txBody>
                  <a:tcPr/>
                </a:tc>
                <a:tc>
                  <a:txBody>
                    <a:bodyPr/>
                    <a:lstStyle/>
                    <a:p>
                      <a:pPr algn="ctr"/>
                      <a:r>
                        <a:rPr lang="es-MX" sz="1800" dirty="0" smtClean="0"/>
                        <a:t>●</a:t>
                      </a:r>
                      <a:endParaRPr lang="es-MX" dirty="0"/>
                    </a:p>
                  </a:txBody>
                  <a:tcPr/>
                </a:tc>
              </a:tr>
              <a:tr h="367376">
                <a:tc>
                  <a:txBody>
                    <a:bodyPr/>
                    <a:lstStyle/>
                    <a:p>
                      <a:pPr algn="just"/>
                      <a:r>
                        <a:rPr lang="es-MX" dirty="0" smtClean="0"/>
                        <a:t>Evitar que se llegue</a:t>
                      </a:r>
                      <a:r>
                        <a:rPr lang="es-MX" baseline="0" dirty="0" smtClean="0"/>
                        <a:t> a la sobrexplotación</a:t>
                      </a:r>
                      <a:endParaRPr lang="es-MX" dirty="0"/>
                    </a:p>
                  </a:txBody>
                  <a:tcPr/>
                </a:tc>
                <a:tc>
                  <a:txBody>
                    <a:bodyPr/>
                    <a:lstStyle/>
                    <a:p>
                      <a:pPr algn="ctr"/>
                      <a:endParaRPr lang="es-MX" dirty="0"/>
                    </a:p>
                  </a:txBody>
                  <a:tcPr/>
                </a:tc>
              </a:tr>
              <a:tr h="349165">
                <a:tc>
                  <a:txBody>
                    <a:bodyPr/>
                    <a:lstStyle/>
                    <a:p>
                      <a:pPr algn="just"/>
                      <a:r>
                        <a:rPr lang="es-MX" dirty="0" smtClean="0"/>
                        <a:t>Recuperar especies</a:t>
                      </a:r>
                      <a:r>
                        <a:rPr lang="es-MX" baseline="0" dirty="0" smtClean="0"/>
                        <a:t> sobreexplotadas</a:t>
                      </a:r>
                      <a:endParaRPr lang="es-MX" dirty="0"/>
                    </a:p>
                  </a:txBody>
                  <a:tcPr/>
                </a:tc>
                <a:tc>
                  <a:txBody>
                    <a:bodyPr/>
                    <a:lstStyle/>
                    <a:p>
                      <a:pPr algn="ctr"/>
                      <a:endParaRPr lang="es-MX" dirty="0"/>
                    </a:p>
                  </a:txBody>
                  <a:tcPr/>
                </a:tc>
              </a:tr>
              <a:tr h="362142">
                <a:tc>
                  <a:txBody>
                    <a:bodyPr/>
                    <a:lstStyle/>
                    <a:p>
                      <a:pPr algn="just"/>
                      <a:r>
                        <a:rPr lang="es-MX" dirty="0" smtClean="0"/>
                        <a:t>Preservar</a:t>
                      </a:r>
                      <a:r>
                        <a:rPr lang="es-MX" baseline="0" dirty="0" smtClean="0"/>
                        <a:t> el hábitat de las especies de las especies pesqueras</a:t>
                      </a:r>
                      <a:endParaRPr lang="es-MX" dirty="0"/>
                    </a:p>
                  </a:txBody>
                  <a:tcPr/>
                </a:tc>
                <a:tc>
                  <a:txBody>
                    <a:bodyPr/>
                    <a:lstStyle/>
                    <a:p>
                      <a:pPr algn="ctr"/>
                      <a:endParaRPr lang="es-MX" dirty="0"/>
                    </a:p>
                  </a:txBody>
                  <a:tcPr/>
                </a:tc>
              </a:tr>
              <a:tr h="722086">
                <a:tc>
                  <a:txBody>
                    <a:bodyPr/>
                    <a:lstStyle/>
                    <a:p>
                      <a:pPr algn="just"/>
                      <a:r>
                        <a:rPr lang="es-MX" dirty="0" smtClean="0"/>
                        <a:t>Contribuir</a:t>
                      </a:r>
                      <a:r>
                        <a:rPr lang="es-MX" baseline="0" dirty="0" smtClean="0"/>
                        <a:t> al mantenimiento de los procesos biológicos (crianza, reclutamiento, crecimiento, reproducción, alimentación)</a:t>
                      </a:r>
                      <a:endParaRPr lang="es-MX" dirty="0"/>
                    </a:p>
                  </a:txBody>
                  <a:tcPr/>
                </a:tc>
                <a:tc>
                  <a:txBody>
                    <a:bodyPr/>
                    <a:lstStyle/>
                    <a:p>
                      <a:pPr algn="ctr"/>
                      <a:r>
                        <a:rPr lang="es-MX" sz="1800" dirty="0" smtClean="0"/>
                        <a:t>●</a:t>
                      </a:r>
                      <a:endParaRPr lang="es-MX" dirty="0"/>
                    </a:p>
                  </a:txBody>
                  <a:tcPr/>
                </a:tc>
              </a:tr>
            </a:tbl>
          </a:graphicData>
        </a:graphic>
      </p:graphicFrame>
      <p:sp>
        <p:nvSpPr>
          <p:cNvPr id="5" name="Rectangle 12"/>
          <p:cNvSpPr/>
          <p:nvPr/>
        </p:nvSpPr>
        <p:spPr>
          <a:xfrm>
            <a:off x="9051399" y="0"/>
            <a:ext cx="3140601" cy="3751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2600" b="1" dirty="0" smtClean="0">
                <a:latin typeface="+mj-lt"/>
                <a:cs typeface="Helvetica"/>
              </a:rPr>
              <a:t>Quintana Roo</a:t>
            </a:r>
            <a:endParaRPr lang="es-MX" sz="2600" b="1" dirty="0">
              <a:latin typeface="+mj-lt"/>
              <a:cs typeface="Helvetica"/>
            </a:endParaRPr>
          </a:p>
        </p:txBody>
      </p:sp>
    </p:spTree>
    <p:extLst>
      <p:ext uri="{BB962C8B-B14F-4D97-AF65-F5344CB8AC3E}">
        <p14:creationId xmlns:p14="http://schemas.microsoft.com/office/powerpoint/2010/main" val="3164885542"/>
      </p:ext>
    </p:extLst>
  </p:cSld>
  <p:clrMapOvr>
    <a:masterClrMapping/>
  </p:clrMapOvr>
</p:sld>
</file>

<file path=ppt/theme/theme1.xml><?xml version="1.0" encoding="utf-8"?>
<a:theme xmlns:a="http://schemas.openxmlformats.org/drawingml/2006/main" name="COBI-Con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COBI-Conlogo.pptx</Template>
  <TotalTime>14587</TotalTime>
  <Words>2124</Words>
  <Application>Microsoft Office PowerPoint</Application>
  <PresentationFormat>Panorámica</PresentationFormat>
  <Paragraphs>198</Paragraphs>
  <Slides>12</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Helvetica</vt:lpstr>
      <vt:lpstr>Quicksand Book Regular</vt:lpstr>
      <vt:lpstr>COBI-Conlogo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Eduardo Lopez</dc:creator>
  <cp:lastModifiedBy>Alvin Noé Suárez Castillo</cp:lastModifiedBy>
  <cp:revision>439</cp:revision>
  <dcterms:created xsi:type="dcterms:W3CDTF">2013-02-12T03:56:04Z</dcterms:created>
  <dcterms:modified xsi:type="dcterms:W3CDTF">2016-10-09T20:22:47Z</dcterms:modified>
</cp:coreProperties>
</file>